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9"/>
  </p:notesMasterIdLst>
  <p:handoutMasterIdLst>
    <p:handoutMasterId r:id="rId30"/>
  </p:handoutMasterIdLst>
  <p:sldIdLst>
    <p:sldId id="284" r:id="rId3"/>
    <p:sldId id="767" r:id="rId4"/>
    <p:sldId id="768" r:id="rId5"/>
    <p:sldId id="769" r:id="rId6"/>
    <p:sldId id="771" r:id="rId7"/>
    <p:sldId id="770" r:id="rId8"/>
    <p:sldId id="512" r:id="rId9"/>
    <p:sldId id="773" r:id="rId10"/>
    <p:sldId id="917" r:id="rId11"/>
    <p:sldId id="908" r:id="rId12"/>
    <p:sldId id="919" r:id="rId13"/>
    <p:sldId id="920" r:id="rId14"/>
    <p:sldId id="911" r:id="rId15"/>
    <p:sldId id="632" r:id="rId16"/>
    <p:sldId id="849" r:id="rId17"/>
    <p:sldId id="850" r:id="rId18"/>
    <p:sldId id="851" r:id="rId19"/>
    <p:sldId id="854" r:id="rId20"/>
    <p:sldId id="857" r:id="rId21"/>
    <p:sldId id="923" r:id="rId22"/>
    <p:sldId id="685" r:id="rId23"/>
    <p:sldId id="915" r:id="rId24"/>
    <p:sldId id="633" r:id="rId25"/>
    <p:sldId id="634" r:id="rId26"/>
    <p:sldId id="639" r:id="rId27"/>
    <p:sldId id="922" r:id="rId2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F1F5"/>
    <a:srgbClr val="D0E3EA"/>
    <a:srgbClr val="5FB9B5"/>
    <a:srgbClr val="FFFF66"/>
    <a:srgbClr val="E7E58D"/>
    <a:srgbClr val="FFFF00"/>
    <a:srgbClr val="FBE11D"/>
    <a:srgbClr val="EF3131"/>
    <a:srgbClr val="FFFF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39" autoAdjust="0"/>
    <p:restoredTop sz="87575" autoAdjust="0"/>
  </p:normalViewPr>
  <p:slideViewPr>
    <p:cSldViewPr snapToGrid="0" snapToObjects="1" showGuides="1">
      <p:cViewPr>
        <p:scale>
          <a:sx n="96" d="100"/>
          <a:sy n="96" d="100"/>
        </p:scale>
        <p:origin x="-922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2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7" d="100"/>
          <a:sy n="57" d="100"/>
        </p:scale>
        <p:origin x="2484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170583" cy="480388"/>
          </a:xfrm>
          <a:prstGeom prst="rect">
            <a:avLst/>
          </a:prstGeom>
        </p:spPr>
        <p:txBody>
          <a:bodyPr vert="horz" lIns="94809" tIns="47404" rIns="94809" bIns="4740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5" y="0"/>
            <a:ext cx="3170583" cy="480388"/>
          </a:xfrm>
          <a:prstGeom prst="rect">
            <a:avLst/>
          </a:prstGeom>
        </p:spPr>
        <p:txBody>
          <a:bodyPr vert="horz" lIns="94809" tIns="47404" rIns="94809" bIns="47404" rtlCol="0"/>
          <a:lstStyle>
            <a:lvl1pPr algn="r">
              <a:defRPr sz="1200"/>
            </a:lvl1pPr>
          </a:lstStyle>
          <a:p>
            <a:fld id="{26780DEE-6EA9-4A0C-8C9A-A1A01F01B3BA}" type="datetimeFigureOut">
              <a:rPr lang="en-US" smtClean="0"/>
              <a:pPr/>
              <a:t>3/26/2014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119173"/>
            <a:ext cx="3170583" cy="480388"/>
          </a:xfrm>
          <a:prstGeom prst="rect">
            <a:avLst/>
          </a:prstGeom>
        </p:spPr>
        <p:txBody>
          <a:bodyPr vert="horz" lIns="94809" tIns="47404" rIns="94809" bIns="4740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5" y="9119173"/>
            <a:ext cx="3170583" cy="480388"/>
          </a:xfrm>
          <a:prstGeom prst="rect">
            <a:avLst/>
          </a:prstGeom>
        </p:spPr>
        <p:txBody>
          <a:bodyPr vert="horz" lIns="94809" tIns="47404" rIns="94809" bIns="47404" rtlCol="0" anchor="b"/>
          <a:lstStyle>
            <a:lvl1pPr algn="r">
              <a:defRPr sz="1200"/>
            </a:lvl1pPr>
          </a:lstStyle>
          <a:p>
            <a:fld id="{80FFBDB4-6894-4739-9496-A9B4D11E03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4618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251" tIns="48124" rIns="96251" bIns="4812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251" tIns="48124" rIns="96251" bIns="48124" rtlCol="0"/>
          <a:lstStyle>
            <a:lvl1pPr algn="r">
              <a:defRPr sz="1200"/>
            </a:lvl1pPr>
          </a:lstStyle>
          <a:p>
            <a:fld id="{5B392FB4-C4D5-4581-A1D4-EFB2FCD4DF58}" type="datetimeFigureOut">
              <a:rPr lang="en-US" smtClean="0"/>
              <a:pPr/>
              <a:t>3/26/2014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251" tIns="48124" rIns="96251" bIns="481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251" tIns="48124" rIns="96251" bIns="481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6251" tIns="48124" rIns="96251" bIns="4812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3"/>
            <a:ext cx="3169920" cy="480060"/>
          </a:xfrm>
          <a:prstGeom prst="rect">
            <a:avLst/>
          </a:prstGeom>
        </p:spPr>
        <p:txBody>
          <a:bodyPr vert="horz" lIns="96251" tIns="48124" rIns="96251" bIns="48124" rtlCol="0" anchor="b"/>
          <a:lstStyle>
            <a:lvl1pPr algn="r">
              <a:defRPr sz="1200"/>
            </a:lvl1pPr>
          </a:lstStyle>
          <a:p>
            <a:fld id="{3D6E6E5F-69F1-4011-90A4-BF8D074602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739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E6E5F-69F1-4011-90A4-BF8D0746022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134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E6E5F-69F1-4011-90A4-BF8D0746022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235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E6E5F-69F1-4011-90A4-BF8D0746022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178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2" y="5720051"/>
            <a:ext cx="1780799" cy="593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04" y="5796743"/>
            <a:ext cx="924196" cy="9241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5888674"/>
            <a:ext cx="981075" cy="7403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260" y="5888685"/>
            <a:ext cx="747640" cy="9371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258840"/>
            <a:ext cx="924838" cy="5487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253" y="6249315"/>
            <a:ext cx="548738" cy="5487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1" y="5952334"/>
            <a:ext cx="1295400" cy="90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171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88A0E-6CE5-480A-B135-3016D855E0B1}" type="datetimeFigureOut">
              <a:rPr lang="en-US" smtClean="0"/>
              <a:pPr/>
              <a:t>3/26/2014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2F30B-86B7-426A-9583-E6B80A42E2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767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88A0E-6CE5-480A-B135-3016D855E0B1}" type="datetimeFigureOut">
              <a:rPr lang="en-US" smtClean="0"/>
              <a:pPr/>
              <a:t>3/26/2014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2F30B-86B7-426A-9583-E6B80A42E2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161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2" y="5720051"/>
            <a:ext cx="1780799" cy="593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04" y="5796743"/>
            <a:ext cx="924196" cy="9241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5888674"/>
            <a:ext cx="981075" cy="7403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260" y="5888685"/>
            <a:ext cx="747640" cy="9371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258840"/>
            <a:ext cx="924838" cy="5487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253" y="6249315"/>
            <a:ext cx="548738" cy="5487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1" y="5952334"/>
            <a:ext cx="1295400" cy="90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612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852" y="1600211"/>
            <a:ext cx="82296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88A0E-6CE5-480A-B135-3016D855E0B1}" type="datetimeFigureOut">
              <a:rPr lang="en-US" smtClean="0"/>
              <a:pPr/>
              <a:t>3/26/2014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2F30B-86B7-426A-9583-E6B80A42E2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228600"/>
            <a:ext cx="9144000" cy="1143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368300" dist="38100" dir="5400000" algn="t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04" y="5796743"/>
            <a:ext cx="924196" cy="9241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5888674"/>
            <a:ext cx="981075" cy="7403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260" y="5888685"/>
            <a:ext cx="747640" cy="9371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258840"/>
            <a:ext cx="924838" cy="5487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253" y="6249315"/>
            <a:ext cx="548738" cy="5487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1" y="5952334"/>
            <a:ext cx="1295400" cy="90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53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88A0E-6CE5-480A-B135-3016D855E0B1}" type="datetimeFigureOut">
              <a:rPr lang="en-US" smtClean="0"/>
              <a:pPr/>
              <a:t>3/26/2014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2F30B-86B7-426A-9583-E6B80A42E27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2" y="5720051"/>
            <a:ext cx="1780799" cy="59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04" y="5796743"/>
            <a:ext cx="924196" cy="9241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5888674"/>
            <a:ext cx="981075" cy="7403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260" y="5888685"/>
            <a:ext cx="747640" cy="9371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258840"/>
            <a:ext cx="924838" cy="5487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253" y="6249315"/>
            <a:ext cx="548738" cy="5487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1" y="5952334"/>
            <a:ext cx="1295400" cy="90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871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88A0E-6CE5-480A-B135-3016D855E0B1}" type="datetimeFigureOut">
              <a:rPr lang="en-US" smtClean="0"/>
              <a:pPr/>
              <a:t>3/26/2014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2F30B-86B7-426A-9583-E6B80A42E27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2" y="5720051"/>
            <a:ext cx="1780799" cy="593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04" y="5796743"/>
            <a:ext cx="924196" cy="9241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5888674"/>
            <a:ext cx="981075" cy="7403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260" y="5888685"/>
            <a:ext cx="747640" cy="9371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258840"/>
            <a:ext cx="924838" cy="5487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253" y="6249315"/>
            <a:ext cx="548738" cy="5487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1" y="5952334"/>
            <a:ext cx="1295400" cy="90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18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88A0E-6CE5-480A-B135-3016D855E0B1}" type="datetimeFigureOut">
              <a:rPr lang="en-US" smtClean="0"/>
              <a:pPr/>
              <a:t>3/26/2014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2F30B-86B7-426A-9583-E6B80A42E27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04" y="5796743"/>
            <a:ext cx="924196" cy="9241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5888674"/>
            <a:ext cx="981075" cy="74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257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88A0E-6CE5-480A-B135-3016D855E0B1}" type="datetimeFigureOut">
              <a:rPr lang="en-US" smtClean="0"/>
              <a:pPr/>
              <a:t>3/26/2014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2F30B-86B7-426A-9583-E6B80A42E2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551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88A0E-6CE5-480A-B135-3016D855E0B1}" type="datetimeFigureOut">
              <a:rPr lang="en-US" smtClean="0"/>
              <a:pPr/>
              <a:t>3/26/2014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2F30B-86B7-426A-9583-E6B80A42E2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021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88A0E-6CE5-480A-B135-3016D855E0B1}" type="datetimeFigureOut">
              <a:rPr lang="en-US" smtClean="0"/>
              <a:pPr/>
              <a:t>3/26/2014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2F30B-86B7-426A-9583-E6B80A42E2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064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88A0E-6CE5-480A-B135-3016D855E0B1}" type="datetimeFigureOut">
              <a:rPr lang="en-US" smtClean="0"/>
              <a:pPr/>
              <a:t>3/26/2014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2F30B-86B7-426A-9583-E6B80A42E2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947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1000"/>
              </a:schemeClr>
            </a:gs>
            <a:gs pos="100000">
              <a:schemeClr val="accent5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88A0E-6CE5-480A-B135-3016D855E0B1}" type="datetimeFigureOut">
              <a:rPr lang="en-US" smtClean="0"/>
              <a:pPr/>
              <a:t>3/26/2014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2F30B-86B7-426A-9583-E6B80A42E27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2" y="5720051"/>
            <a:ext cx="1780799" cy="59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04" y="5796743"/>
            <a:ext cx="924196" cy="9241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5888674"/>
            <a:ext cx="981075" cy="7403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260" y="5888685"/>
            <a:ext cx="747640" cy="9371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258840"/>
            <a:ext cx="924838" cy="5487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253" y="6249315"/>
            <a:ext cx="548738" cy="5487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1" y="5952334"/>
            <a:ext cx="1295400" cy="90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799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b="1" kern="1200" cap="all" baseline="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51000"/>
              </a:schemeClr>
            </a:gs>
            <a:gs pos="100000">
              <a:schemeClr val="accent5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88A0E-6CE5-480A-B135-3016D855E0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2F30B-86B7-426A-9583-E6B80A42E2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2" y="5720051"/>
            <a:ext cx="1780799" cy="59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04" y="5796743"/>
            <a:ext cx="924196" cy="9241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5888674"/>
            <a:ext cx="981075" cy="7403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260" y="5888685"/>
            <a:ext cx="747640" cy="9371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258840"/>
            <a:ext cx="924838" cy="5487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253" y="6249315"/>
            <a:ext cx="548738" cy="5487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1" y="5952334"/>
            <a:ext cx="1295400" cy="90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385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b="1" kern="1200" cap="all" baseline="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8229600" cy="1524000"/>
          </a:xfrm>
        </p:spPr>
        <p:txBody>
          <a:bodyPr>
            <a:normAutofit/>
          </a:bodyPr>
          <a:lstStyle/>
          <a:p>
            <a:r>
              <a:rPr lang="en-US" dirty="0" smtClean="0"/>
              <a:t>Central CORRIDOR TRANSIT ACCESS STUDY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3505211"/>
            <a:ext cx="6400800" cy="95410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Citizens for Modern Transit	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March 27, 2014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43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77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corridor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851" y="1600200"/>
            <a:ext cx="8183045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Premier Growth Area in St. Louis City</a:t>
            </a:r>
          </a:p>
          <a:p>
            <a:pPr lvl="1"/>
            <a:r>
              <a:rPr lang="en-US" dirty="0" smtClean="0"/>
              <a:t>Cortex (CIC, @4240, BJC @ The Commons)</a:t>
            </a:r>
          </a:p>
          <a:p>
            <a:pPr lvl="1"/>
            <a:r>
              <a:rPr lang="en-US" dirty="0" smtClean="0"/>
              <a:t>Barnes/WU Campus Renewal Plan</a:t>
            </a:r>
          </a:p>
          <a:p>
            <a:pPr lvl="1"/>
            <a:r>
              <a:rPr lang="en-US" dirty="0" smtClean="0"/>
              <a:t>IKEA</a:t>
            </a:r>
          </a:p>
          <a:p>
            <a:pPr lvl="1"/>
            <a:r>
              <a:rPr lang="en-US" dirty="0" smtClean="0"/>
              <a:t>Shriner’s Hospital/College of Pharmacy</a:t>
            </a:r>
          </a:p>
          <a:p>
            <a:r>
              <a:rPr lang="en-US" dirty="0" smtClean="0"/>
              <a:t>2,300 new jobs by the end of 2015</a:t>
            </a:r>
          </a:p>
          <a:p>
            <a:r>
              <a:rPr lang="en-US" dirty="0" smtClean="0"/>
              <a:t>As many as 12,000 new jobs by 2035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7438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corridor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851" y="5019040"/>
            <a:ext cx="8183045" cy="1107123"/>
          </a:xfrm>
        </p:spPr>
        <p:txBody>
          <a:bodyPr>
            <a:normAutofit/>
          </a:bodyPr>
          <a:lstStyle/>
          <a:p>
            <a:r>
              <a:rPr lang="en-US" dirty="0" smtClean="0"/>
              <a:t>1,000 new residents by the end of 2015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9" t="35275" r="33233" b="11580"/>
          <a:stretch/>
        </p:blipFill>
        <p:spPr bwMode="auto">
          <a:xfrm rot="5400000">
            <a:off x="4881880" y="1214120"/>
            <a:ext cx="3423920" cy="41859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61852" y="1600200"/>
            <a:ext cx="409152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Residential Developments</a:t>
            </a:r>
          </a:p>
          <a:p>
            <a:pPr lvl="1"/>
            <a:r>
              <a:rPr lang="en-US" dirty="0" smtClean="0"/>
              <a:t>Laclede Lofts</a:t>
            </a:r>
          </a:p>
          <a:p>
            <a:pPr lvl="1"/>
            <a:r>
              <a:rPr lang="en-US" dirty="0" smtClean="0"/>
              <a:t>West Pine Bottling</a:t>
            </a:r>
          </a:p>
          <a:p>
            <a:pPr lvl="1"/>
            <a:r>
              <a:rPr lang="en-US" dirty="0" smtClean="0"/>
              <a:t>CityWalk</a:t>
            </a:r>
          </a:p>
          <a:p>
            <a:pPr lvl="1"/>
            <a:r>
              <a:rPr lang="en-US" dirty="0" smtClean="0"/>
              <a:t>Adventura</a:t>
            </a:r>
          </a:p>
        </p:txBody>
      </p:sp>
    </p:spTree>
    <p:extLst>
      <p:ext uri="{BB962C8B-B14F-4D97-AF65-F5344CB8AC3E}">
        <p14:creationId xmlns:p14="http://schemas.microsoft.com/office/powerpoint/2010/main" val="425942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corridor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852" y="1600200"/>
            <a:ext cx="5129348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CWE MetroLink Station</a:t>
            </a:r>
          </a:p>
          <a:p>
            <a:pPr lvl="1"/>
            <a:r>
              <a:rPr lang="en-US" dirty="0" smtClean="0"/>
              <a:t>Platform crowding</a:t>
            </a:r>
          </a:p>
          <a:p>
            <a:pPr lvl="1"/>
            <a:r>
              <a:rPr lang="en-US" dirty="0" smtClean="0"/>
              <a:t>Crowding on stairwell and pathway to Transit Center</a:t>
            </a:r>
          </a:p>
          <a:p>
            <a:pPr lvl="1"/>
            <a:r>
              <a:rPr lang="en-US" dirty="0" smtClean="0"/>
              <a:t>Busiest station </a:t>
            </a:r>
          </a:p>
          <a:p>
            <a:pPr lvl="1"/>
            <a:r>
              <a:rPr lang="en-US" dirty="0" smtClean="0"/>
              <a:t>Daily ridership = 5,695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026" name="Picture 2" descr="S:\Projects\2013 Projects\513-0039-0TP CMT Central Corridor Transit Study\Meetings\Photos\20130919_17293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98"/>
          <a:stretch/>
        </p:blipFill>
        <p:spPr bwMode="auto">
          <a:xfrm>
            <a:off x="5485332" y="1719841"/>
            <a:ext cx="3276600" cy="356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47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Cortex Metrolink station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CORTEX METROLINK station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9" t="6493" r="26923"/>
          <a:stretch/>
        </p:blipFill>
        <p:spPr bwMode="auto">
          <a:xfrm rot="16200000">
            <a:off x="642" y="1712649"/>
            <a:ext cx="4302807" cy="3620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114800" y="1447800"/>
            <a:ext cx="4876800" cy="4525963"/>
          </a:xfrm>
        </p:spPr>
        <p:txBody>
          <a:bodyPr/>
          <a:lstStyle/>
          <a:p>
            <a:r>
              <a:rPr lang="en-US" dirty="0" smtClean="0"/>
              <a:t>Adjacent to Boyle Ave</a:t>
            </a:r>
          </a:p>
          <a:p>
            <a:r>
              <a:rPr lang="en-US" dirty="0" smtClean="0"/>
              <a:t>Single, center platform</a:t>
            </a:r>
          </a:p>
          <a:p>
            <a:r>
              <a:rPr lang="en-US" dirty="0" smtClean="0"/>
              <a:t>ADA-compliant pedestrian &amp; bicycle access from Boyle Ave &amp; Sarah St</a:t>
            </a:r>
          </a:p>
          <a:p>
            <a:r>
              <a:rPr lang="en-US" dirty="0" smtClean="0"/>
              <a:t>Direct pedestrian access to Cortex Commons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138190" y="45720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BJC at the Commons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11927" y="13070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@4240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222766" y="3587234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Boyle Ave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30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CORTEX METROLINK station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41" b="9808"/>
          <a:stretch/>
        </p:blipFill>
        <p:spPr bwMode="auto">
          <a:xfrm>
            <a:off x="-1121663" y="1371600"/>
            <a:ext cx="10265663" cy="4331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67000" y="1491734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@4240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14600" y="4687669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BJC at the Commons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384293">
            <a:off x="496626" y="350228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Boyle Ave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6384293">
            <a:off x="8120819" y="2118379"/>
            <a:ext cx="11319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Sarah 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44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CORTEX METROLINK station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6" t="8379" r="1961" b="12190"/>
          <a:stretch/>
        </p:blipFill>
        <p:spPr bwMode="auto">
          <a:xfrm>
            <a:off x="0" y="1816925"/>
            <a:ext cx="9178839" cy="504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526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cortex metrolink station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5245813"/>
              </p:ext>
            </p:extLst>
          </p:nvPr>
        </p:nvGraphicFramePr>
        <p:xfrm>
          <a:off x="304799" y="2928929"/>
          <a:ext cx="8534401" cy="1122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93044"/>
                <a:gridCol w="1186228"/>
                <a:gridCol w="1163782"/>
                <a:gridCol w="1163782"/>
                <a:gridCol w="1163782"/>
                <a:gridCol w="1163783"/>
              </a:tblGrid>
              <a:tr h="381000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2015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2025 Low 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2025 High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2035 Low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2035 High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0" i="0" dirty="0" smtClean="0"/>
                        <a:t>Cortex Station Boardings</a:t>
                      </a:r>
                      <a:endParaRPr lang="en-US" b="0" i="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/>
                        <a:t>890</a:t>
                      </a:r>
                      <a:endParaRPr lang="en-US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/>
                        <a:t>1,176</a:t>
                      </a:r>
                      <a:endParaRPr lang="en-US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/>
                        <a:t>1,597</a:t>
                      </a:r>
                      <a:endParaRPr lang="en-US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/>
                        <a:t>1,419</a:t>
                      </a:r>
                      <a:endParaRPr lang="en-US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/>
                        <a:t>1,907</a:t>
                      </a:r>
                      <a:endParaRPr lang="en-US" b="0" i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i="0" dirty="0" smtClean="0"/>
                        <a:t>Net New Boardings</a:t>
                      </a:r>
                      <a:endParaRPr lang="en-US" b="1" i="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/>
                        <a:t>778</a:t>
                      </a:r>
                      <a:endParaRPr lang="en-US" b="1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/>
                        <a:t>869</a:t>
                      </a:r>
                      <a:endParaRPr lang="en-US" b="1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/>
                        <a:t>1,447</a:t>
                      </a:r>
                      <a:endParaRPr lang="en-US" b="1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/>
                        <a:t>1,123</a:t>
                      </a:r>
                      <a:endParaRPr lang="en-US" b="1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/>
                        <a:t>1,644</a:t>
                      </a:r>
                      <a:endParaRPr lang="en-US" b="1" i="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61852" y="1564640"/>
            <a:ext cx="8229600" cy="4409123"/>
          </a:xfrm>
        </p:spPr>
        <p:txBody>
          <a:bodyPr>
            <a:normAutofit/>
          </a:bodyPr>
          <a:lstStyle/>
          <a:p>
            <a:r>
              <a:rPr lang="en-US" dirty="0" smtClean="0"/>
              <a:t>Ridership forecasted for 5 scenarios, including low and high growth for 2025 and 2035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2015 boardings would place this station near the median of existing stations</a:t>
            </a:r>
            <a:endParaRPr lang="en-US" u="sng" dirty="0" smtClean="0"/>
          </a:p>
        </p:txBody>
      </p:sp>
    </p:spTree>
    <p:extLst>
      <p:ext uri="{BB962C8B-B14F-4D97-AF65-F5344CB8AC3E}">
        <p14:creationId xmlns:p14="http://schemas.microsoft.com/office/powerpoint/2010/main" val="117120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cortex metrolink station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852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Capital Costs = $9.4 Million</a:t>
            </a:r>
          </a:p>
          <a:p>
            <a:r>
              <a:rPr lang="en-US" dirty="0"/>
              <a:t>Annual Incremental Operating Costs = $</a:t>
            </a:r>
            <a:r>
              <a:rPr lang="en-US" dirty="0" smtClean="0"/>
              <a:t>835,000</a:t>
            </a:r>
          </a:p>
          <a:p>
            <a:r>
              <a:rPr lang="en-US" dirty="0" smtClean="0"/>
              <a:t>Impact to existing MetroLink riders traveling through station: 1 minute of travel time plus 20 seconds of dwell time </a:t>
            </a:r>
          </a:p>
          <a:p>
            <a:r>
              <a:rPr lang="en-US" dirty="0" smtClean="0"/>
              <a:t>No scheduling impacts to Metro</a:t>
            </a:r>
            <a:endParaRPr lang="en-US" dirty="0"/>
          </a:p>
          <a:p>
            <a:endParaRPr lang="en-US" u="sng" dirty="0" smtClean="0"/>
          </a:p>
        </p:txBody>
      </p:sp>
    </p:spTree>
    <p:extLst>
      <p:ext uri="{BB962C8B-B14F-4D97-AF65-F5344CB8AC3E}">
        <p14:creationId xmlns:p14="http://schemas.microsoft.com/office/powerpoint/2010/main" val="407047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/>
          <a:lstStyle/>
          <a:p>
            <a:r>
              <a:rPr lang="en-US" dirty="0" smtClean="0"/>
              <a:t>PROJECT 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30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Evaluation and 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74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61852" y="1600200"/>
            <a:ext cx="8229600" cy="4190999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en-US" dirty="0" smtClean="0"/>
              <a:t>Stimulate regional economic development by expanding high-performance transit service to connect Cortex with major destinations 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Objective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975" b="12544"/>
          <a:stretch/>
        </p:blipFill>
        <p:spPr bwMode="auto">
          <a:xfrm>
            <a:off x="1869440" y="3301999"/>
            <a:ext cx="4643120" cy="2489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29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Evaluation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229600" cy="3352800"/>
          </a:xfrm>
        </p:spPr>
        <p:txBody>
          <a:bodyPr numCol="2">
            <a:normAutofit/>
          </a:bodyPr>
          <a:lstStyle/>
          <a:p>
            <a:r>
              <a:rPr lang="en-US" dirty="0" smtClean="0"/>
              <a:t>Transit Ridership</a:t>
            </a:r>
          </a:p>
          <a:p>
            <a:r>
              <a:rPr lang="en-US" dirty="0" smtClean="0"/>
              <a:t>Implementation</a:t>
            </a:r>
          </a:p>
          <a:p>
            <a:r>
              <a:rPr lang="en-US" dirty="0" smtClean="0"/>
              <a:t>Transit </a:t>
            </a:r>
            <a:r>
              <a:rPr lang="en-US" dirty="0" smtClean="0"/>
              <a:t>User Experience</a:t>
            </a:r>
            <a:endParaRPr lang="en-US" dirty="0" smtClean="0"/>
          </a:p>
          <a:p>
            <a:r>
              <a:rPr lang="en-US" dirty="0" smtClean="0"/>
              <a:t>Transit Operations</a:t>
            </a:r>
            <a:endParaRPr lang="en-US" dirty="0"/>
          </a:p>
          <a:p>
            <a:r>
              <a:rPr lang="en-US" dirty="0" smtClean="0"/>
              <a:t>Safety &amp; Accessibility</a:t>
            </a:r>
            <a:endParaRPr lang="en-US" dirty="0" smtClean="0"/>
          </a:p>
          <a:p>
            <a:r>
              <a:rPr lang="en-US" dirty="0" smtClean="0"/>
              <a:t>Economic Development</a:t>
            </a:r>
          </a:p>
          <a:p>
            <a:r>
              <a:rPr lang="en-US" dirty="0" smtClean="0"/>
              <a:t>Quality of Life</a:t>
            </a:r>
          </a:p>
          <a:p>
            <a:r>
              <a:rPr lang="en-US" dirty="0" smtClean="0"/>
              <a:t>Financing</a:t>
            </a:r>
          </a:p>
        </p:txBody>
      </p:sp>
    </p:spTree>
    <p:extLst>
      <p:ext uri="{BB962C8B-B14F-4D97-AF65-F5344CB8AC3E}">
        <p14:creationId xmlns:p14="http://schemas.microsoft.com/office/powerpoint/2010/main" val="291910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852" y="1524000"/>
            <a:ext cx="6663508" cy="4765040"/>
          </a:xfrm>
        </p:spPr>
        <p:txBody>
          <a:bodyPr>
            <a:normAutofit/>
          </a:bodyPr>
          <a:lstStyle/>
          <a:p>
            <a:r>
              <a:rPr lang="en-US" u="sng" dirty="0" smtClean="0"/>
              <a:t>New MetroLink Station in Cortex Satisfies Project Objective</a:t>
            </a:r>
          </a:p>
          <a:p>
            <a:r>
              <a:rPr lang="en-US" dirty="0" smtClean="0"/>
              <a:t>Economic Development</a:t>
            </a:r>
          </a:p>
          <a:p>
            <a:pPr lvl="1"/>
            <a:r>
              <a:rPr lang="en-US" dirty="0" smtClean="0"/>
              <a:t>Support continued job creation </a:t>
            </a:r>
          </a:p>
          <a:p>
            <a:pPr lvl="1"/>
            <a:r>
              <a:rPr lang="en-US" dirty="0" smtClean="0"/>
              <a:t>Bolster momentum for redevelopment</a:t>
            </a:r>
          </a:p>
          <a:p>
            <a:pPr lvl="1"/>
            <a:r>
              <a:rPr lang="en-US" dirty="0" smtClean="0"/>
              <a:t>Contribute to neighborhood revitalization &amp; foster TOD opportunities 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33" b="14171"/>
          <a:stretch/>
        </p:blipFill>
        <p:spPr bwMode="auto">
          <a:xfrm>
            <a:off x="7325360" y="1788160"/>
            <a:ext cx="1681480" cy="3539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94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852" y="1447800"/>
            <a:ext cx="6297748" cy="4973320"/>
          </a:xfrm>
        </p:spPr>
        <p:txBody>
          <a:bodyPr>
            <a:normAutofit/>
          </a:bodyPr>
          <a:lstStyle/>
          <a:p>
            <a:r>
              <a:rPr lang="en-US" dirty="0" smtClean="0"/>
              <a:t>Quality of Life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aximizes multi-modal connectivity</a:t>
            </a:r>
          </a:p>
          <a:p>
            <a:pPr lvl="2"/>
            <a:r>
              <a:rPr lang="en-US" dirty="0" smtClean="0"/>
              <a:t>Potential Bus Rapid Transit</a:t>
            </a:r>
          </a:p>
          <a:p>
            <a:pPr lvl="2"/>
            <a:r>
              <a:rPr lang="en-US" dirty="0" smtClean="0"/>
              <a:t>Park and Ride</a:t>
            </a:r>
          </a:p>
          <a:p>
            <a:pPr lvl="2"/>
            <a:r>
              <a:rPr lang="en-US" dirty="0" smtClean="0"/>
              <a:t>Tower Grove/GRG pedestrian</a:t>
            </a:r>
            <a:r>
              <a:rPr lang="en-US" dirty="0"/>
              <a:t> </a:t>
            </a:r>
            <a:r>
              <a:rPr lang="en-US" dirty="0" smtClean="0"/>
              <a:t>&amp; bicycle corridors</a:t>
            </a:r>
          </a:p>
          <a:p>
            <a:pPr lvl="1"/>
            <a:r>
              <a:rPr lang="en-US" dirty="0" smtClean="0"/>
              <a:t>Reduces traffic and parking in Cortex</a:t>
            </a:r>
          </a:p>
          <a:p>
            <a:pPr lvl="1"/>
            <a:r>
              <a:rPr lang="en-US" dirty="0" smtClean="0"/>
              <a:t>Offers expanded transportation choices and access to opportunity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30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conclusion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852" y="1600211"/>
            <a:ext cx="8482148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Transit</a:t>
            </a:r>
          </a:p>
          <a:p>
            <a:pPr lvl="1"/>
            <a:r>
              <a:rPr lang="en-US" dirty="0" smtClean="0"/>
              <a:t>Attracts new transit riders</a:t>
            </a:r>
          </a:p>
          <a:p>
            <a:pPr lvl="1"/>
            <a:r>
              <a:rPr lang="en-US" dirty="0" smtClean="0"/>
              <a:t>Ridership sufficient to justify a new station</a:t>
            </a:r>
          </a:p>
          <a:p>
            <a:pPr lvl="1"/>
            <a:r>
              <a:rPr lang="en-US" dirty="0"/>
              <a:t>Minimal </a:t>
            </a:r>
            <a:r>
              <a:rPr lang="en-US" dirty="0" smtClean="0"/>
              <a:t>impact </a:t>
            </a:r>
            <a:r>
              <a:rPr lang="en-US" dirty="0"/>
              <a:t>on </a:t>
            </a:r>
            <a:r>
              <a:rPr lang="en-US" dirty="0" smtClean="0"/>
              <a:t>existing riders</a:t>
            </a:r>
            <a:endParaRPr lang="en-US" dirty="0"/>
          </a:p>
          <a:p>
            <a:pPr lvl="1"/>
            <a:r>
              <a:rPr lang="en-US" dirty="0"/>
              <a:t>Minimal impact on transit </a:t>
            </a:r>
            <a:r>
              <a:rPr lang="en-US" dirty="0" smtClean="0"/>
              <a:t>operations</a:t>
            </a:r>
          </a:p>
          <a:p>
            <a:pPr lvl="1"/>
            <a:r>
              <a:rPr lang="en-US" dirty="0" smtClean="0"/>
              <a:t>At-grade site </a:t>
            </a:r>
            <a:r>
              <a:rPr lang="en-US" dirty="0" smtClean="0"/>
              <a:t>available for new station</a:t>
            </a:r>
            <a:endParaRPr lang="en-US" dirty="0"/>
          </a:p>
          <a:p>
            <a:r>
              <a:rPr lang="en-US" u="sng" dirty="0"/>
              <a:t>Recommendation = </a:t>
            </a:r>
            <a:r>
              <a:rPr lang="en-US" u="sng" dirty="0" smtClean="0"/>
              <a:t>Build New Station in Cortex</a:t>
            </a:r>
            <a:endParaRPr lang="en-US" u="sng" dirty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355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Finalize strategies for financing capital and operating costs </a:t>
            </a:r>
          </a:p>
          <a:p>
            <a:r>
              <a:rPr lang="en-US" dirty="0" smtClean="0"/>
              <a:t>Submit study to Metro &amp; FTA for approval</a:t>
            </a:r>
          </a:p>
          <a:p>
            <a:r>
              <a:rPr lang="en-US" dirty="0" smtClean="0"/>
              <a:t>Project adopted by East-West Gateway</a:t>
            </a:r>
          </a:p>
          <a:p>
            <a:r>
              <a:rPr lang="en-US" dirty="0" smtClean="0"/>
              <a:t>Environmental, design, and engineering</a:t>
            </a:r>
          </a:p>
          <a:p>
            <a:r>
              <a:rPr lang="en-US" dirty="0" smtClean="0"/>
              <a:t>Construction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58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study area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762000" y="1503680"/>
            <a:ext cx="7543800" cy="4129654"/>
            <a:chOff x="762000" y="1503680"/>
            <a:chExt cx="7543800" cy="4129654"/>
          </a:xfrm>
        </p:grpSpPr>
        <p:grpSp>
          <p:nvGrpSpPr>
            <p:cNvPr id="4" name="Group 3"/>
            <p:cNvGrpSpPr/>
            <p:nvPr/>
          </p:nvGrpSpPr>
          <p:grpSpPr>
            <a:xfrm>
              <a:off x="762000" y="1524000"/>
              <a:ext cx="7543800" cy="4109334"/>
              <a:chOff x="457200" y="1752600"/>
              <a:chExt cx="7543800" cy="4109334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" y="1752600"/>
                <a:ext cx="7543800" cy="4109334"/>
              </a:xfrm>
              <a:prstGeom prst="rect">
                <a:avLst/>
              </a:prstGeom>
              <a:ln w="63500" cap="sq" cmpd="sng">
                <a:solidFill>
                  <a:schemeClr val="bg1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6" name="Rectangle 5"/>
              <p:cNvSpPr/>
              <p:nvPr/>
            </p:nvSpPr>
            <p:spPr>
              <a:xfrm rot="907627">
                <a:off x="1274981" y="2621160"/>
                <a:ext cx="4595577" cy="1556972"/>
              </a:xfrm>
              <a:custGeom>
                <a:avLst/>
                <a:gdLst>
                  <a:gd name="connsiteX0" fmla="*/ 0 w 4499046"/>
                  <a:gd name="connsiteY0" fmla="*/ 0 h 1546345"/>
                  <a:gd name="connsiteX1" fmla="*/ 4499046 w 4499046"/>
                  <a:gd name="connsiteY1" fmla="*/ 0 h 1546345"/>
                  <a:gd name="connsiteX2" fmla="*/ 4499046 w 4499046"/>
                  <a:gd name="connsiteY2" fmla="*/ 1546345 h 1546345"/>
                  <a:gd name="connsiteX3" fmla="*/ 0 w 4499046"/>
                  <a:gd name="connsiteY3" fmla="*/ 1546345 h 1546345"/>
                  <a:gd name="connsiteX4" fmla="*/ 0 w 4499046"/>
                  <a:gd name="connsiteY4" fmla="*/ 0 h 1546345"/>
                  <a:gd name="connsiteX0" fmla="*/ 0 w 4499046"/>
                  <a:gd name="connsiteY0" fmla="*/ 0 h 1546345"/>
                  <a:gd name="connsiteX1" fmla="*/ 4499046 w 4499046"/>
                  <a:gd name="connsiteY1" fmla="*/ 0 h 1546345"/>
                  <a:gd name="connsiteX2" fmla="*/ 3801345 w 4499046"/>
                  <a:gd name="connsiteY2" fmla="*/ 1534984 h 1546345"/>
                  <a:gd name="connsiteX3" fmla="*/ 0 w 4499046"/>
                  <a:gd name="connsiteY3" fmla="*/ 1546345 h 1546345"/>
                  <a:gd name="connsiteX4" fmla="*/ 0 w 4499046"/>
                  <a:gd name="connsiteY4" fmla="*/ 0 h 1546345"/>
                  <a:gd name="connsiteX0" fmla="*/ 0 w 4499046"/>
                  <a:gd name="connsiteY0" fmla="*/ 0 h 1546345"/>
                  <a:gd name="connsiteX1" fmla="*/ 4499046 w 4499046"/>
                  <a:gd name="connsiteY1" fmla="*/ 0 h 1546345"/>
                  <a:gd name="connsiteX2" fmla="*/ 3801345 w 4499046"/>
                  <a:gd name="connsiteY2" fmla="*/ 1534984 h 1546345"/>
                  <a:gd name="connsiteX3" fmla="*/ 0 w 4499046"/>
                  <a:gd name="connsiteY3" fmla="*/ 1546345 h 1546345"/>
                  <a:gd name="connsiteX4" fmla="*/ 0 w 4499046"/>
                  <a:gd name="connsiteY4" fmla="*/ 0 h 1546345"/>
                  <a:gd name="connsiteX0" fmla="*/ 0 w 4497191"/>
                  <a:gd name="connsiteY0" fmla="*/ 0 h 1546345"/>
                  <a:gd name="connsiteX1" fmla="*/ 4497191 w 4497191"/>
                  <a:gd name="connsiteY1" fmla="*/ 32075 h 1546345"/>
                  <a:gd name="connsiteX2" fmla="*/ 3801345 w 4497191"/>
                  <a:gd name="connsiteY2" fmla="*/ 1534984 h 1546345"/>
                  <a:gd name="connsiteX3" fmla="*/ 0 w 4497191"/>
                  <a:gd name="connsiteY3" fmla="*/ 1546345 h 1546345"/>
                  <a:gd name="connsiteX4" fmla="*/ 0 w 4497191"/>
                  <a:gd name="connsiteY4" fmla="*/ 0 h 1546345"/>
                  <a:gd name="connsiteX0" fmla="*/ 0 w 4497191"/>
                  <a:gd name="connsiteY0" fmla="*/ 0 h 1546345"/>
                  <a:gd name="connsiteX1" fmla="*/ 4497191 w 4497191"/>
                  <a:gd name="connsiteY1" fmla="*/ 32075 h 1546345"/>
                  <a:gd name="connsiteX2" fmla="*/ 3801345 w 4497191"/>
                  <a:gd name="connsiteY2" fmla="*/ 1534984 h 1546345"/>
                  <a:gd name="connsiteX3" fmla="*/ 0 w 4497191"/>
                  <a:gd name="connsiteY3" fmla="*/ 1546345 h 1546345"/>
                  <a:gd name="connsiteX4" fmla="*/ 0 w 4497191"/>
                  <a:gd name="connsiteY4" fmla="*/ 0 h 1546345"/>
                  <a:gd name="connsiteX0" fmla="*/ 0 w 4504283"/>
                  <a:gd name="connsiteY0" fmla="*/ 0 h 1546345"/>
                  <a:gd name="connsiteX1" fmla="*/ 4497191 w 4504283"/>
                  <a:gd name="connsiteY1" fmla="*/ 32075 h 1546345"/>
                  <a:gd name="connsiteX2" fmla="*/ 3801345 w 4504283"/>
                  <a:gd name="connsiteY2" fmla="*/ 1534984 h 1546345"/>
                  <a:gd name="connsiteX3" fmla="*/ 0 w 4504283"/>
                  <a:gd name="connsiteY3" fmla="*/ 1546345 h 1546345"/>
                  <a:gd name="connsiteX4" fmla="*/ 0 w 4504283"/>
                  <a:gd name="connsiteY4" fmla="*/ 0 h 1546345"/>
                  <a:gd name="connsiteX0" fmla="*/ 0 w 4564030"/>
                  <a:gd name="connsiteY0" fmla="*/ 0 h 1547423"/>
                  <a:gd name="connsiteX1" fmla="*/ 4497191 w 4564030"/>
                  <a:gd name="connsiteY1" fmla="*/ 32075 h 1547423"/>
                  <a:gd name="connsiteX2" fmla="*/ 4183596 w 4564030"/>
                  <a:gd name="connsiteY2" fmla="*/ 1547423 h 1547423"/>
                  <a:gd name="connsiteX3" fmla="*/ 0 w 4564030"/>
                  <a:gd name="connsiteY3" fmla="*/ 1546345 h 1547423"/>
                  <a:gd name="connsiteX4" fmla="*/ 0 w 4564030"/>
                  <a:gd name="connsiteY4" fmla="*/ 0 h 1547423"/>
                  <a:gd name="connsiteX0" fmla="*/ 0 w 4528563"/>
                  <a:gd name="connsiteY0" fmla="*/ 0 h 1556972"/>
                  <a:gd name="connsiteX1" fmla="*/ 4497191 w 4528563"/>
                  <a:gd name="connsiteY1" fmla="*/ 32075 h 1556972"/>
                  <a:gd name="connsiteX2" fmla="*/ 4070406 w 4528563"/>
                  <a:gd name="connsiteY2" fmla="*/ 1556972 h 1556972"/>
                  <a:gd name="connsiteX3" fmla="*/ 0 w 4528563"/>
                  <a:gd name="connsiteY3" fmla="*/ 1546345 h 1556972"/>
                  <a:gd name="connsiteX4" fmla="*/ 0 w 4528563"/>
                  <a:gd name="connsiteY4" fmla="*/ 0 h 1556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28563" h="1556972">
                    <a:moveTo>
                      <a:pt x="0" y="0"/>
                    </a:moveTo>
                    <a:lnTo>
                      <a:pt x="4497191" y="32075"/>
                    </a:lnTo>
                    <a:cubicBezTo>
                      <a:pt x="4546683" y="730604"/>
                      <a:pt x="4608593" y="657479"/>
                      <a:pt x="4070406" y="1556972"/>
                    </a:cubicBezTo>
                    <a:lnTo>
                      <a:pt x="0" y="15463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F0">
                  <a:alpha val="40000"/>
                </a:srgbClr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" name="Freeform 2"/>
            <p:cNvSpPr/>
            <p:nvPr/>
          </p:nvSpPr>
          <p:spPr>
            <a:xfrm>
              <a:off x="1767840" y="1503680"/>
              <a:ext cx="4297680" cy="4033520"/>
            </a:xfrm>
            <a:custGeom>
              <a:avLst/>
              <a:gdLst>
                <a:gd name="connsiteX0" fmla="*/ 203200 w 4297680"/>
                <a:gd name="connsiteY0" fmla="*/ 3738880 h 4033520"/>
                <a:gd name="connsiteX1" fmla="*/ 1107440 w 4297680"/>
                <a:gd name="connsiteY1" fmla="*/ 4033520 h 4033520"/>
                <a:gd name="connsiteX2" fmla="*/ 1889760 w 4297680"/>
                <a:gd name="connsiteY2" fmla="*/ 3850640 h 4033520"/>
                <a:gd name="connsiteX3" fmla="*/ 3027680 w 4297680"/>
                <a:gd name="connsiteY3" fmla="*/ 3139440 h 4033520"/>
                <a:gd name="connsiteX4" fmla="*/ 4185920 w 4297680"/>
                <a:gd name="connsiteY4" fmla="*/ 2082800 h 4033520"/>
                <a:gd name="connsiteX5" fmla="*/ 4297680 w 4297680"/>
                <a:gd name="connsiteY5" fmla="*/ 1635760 h 4033520"/>
                <a:gd name="connsiteX6" fmla="*/ 3860800 w 4297680"/>
                <a:gd name="connsiteY6" fmla="*/ 558800 h 4033520"/>
                <a:gd name="connsiteX7" fmla="*/ 1595120 w 4297680"/>
                <a:gd name="connsiteY7" fmla="*/ 10160 h 4033520"/>
                <a:gd name="connsiteX8" fmla="*/ 213360 w 4297680"/>
                <a:gd name="connsiteY8" fmla="*/ 0 h 4033520"/>
                <a:gd name="connsiteX9" fmla="*/ 0 w 4297680"/>
                <a:gd name="connsiteY9" fmla="*/ 1534160 h 4033520"/>
                <a:gd name="connsiteX10" fmla="*/ 0 w 4297680"/>
                <a:gd name="connsiteY10" fmla="*/ 1950720 h 4033520"/>
                <a:gd name="connsiteX11" fmla="*/ 132080 w 4297680"/>
                <a:gd name="connsiteY11" fmla="*/ 2316480 h 4033520"/>
                <a:gd name="connsiteX12" fmla="*/ 335280 w 4297680"/>
                <a:gd name="connsiteY12" fmla="*/ 2692400 h 4033520"/>
                <a:gd name="connsiteX13" fmla="*/ 254000 w 4297680"/>
                <a:gd name="connsiteY13" fmla="*/ 3312160 h 4033520"/>
                <a:gd name="connsiteX14" fmla="*/ 203200 w 4297680"/>
                <a:gd name="connsiteY14" fmla="*/ 3738880 h 4033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97680" h="4033520">
                  <a:moveTo>
                    <a:pt x="203200" y="3738880"/>
                  </a:moveTo>
                  <a:lnTo>
                    <a:pt x="1107440" y="4033520"/>
                  </a:lnTo>
                  <a:lnTo>
                    <a:pt x="1889760" y="3850640"/>
                  </a:lnTo>
                  <a:lnTo>
                    <a:pt x="3027680" y="3139440"/>
                  </a:lnTo>
                  <a:lnTo>
                    <a:pt x="4185920" y="2082800"/>
                  </a:lnTo>
                  <a:lnTo>
                    <a:pt x="4297680" y="1635760"/>
                  </a:lnTo>
                  <a:lnTo>
                    <a:pt x="3860800" y="558800"/>
                  </a:lnTo>
                  <a:lnTo>
                    <a:pt x="1595120" y="10160"/>
                  </a:lnTo>
                  <a:lnTo>
                    <a:pt x="213360" y="0"/>
                  </a:lnTo>
                  <a:lnTo>
                    <a:pt x="0" y="1534160"/>
                  </a:lnTo>
                  <a:lnTo>
                    <a:pt x="0" y="1950720"/>
                  </a:lnTo>
                  <a:lnTo>
                    <a:pt x="132080" y="2316480"/>
                  </a:lnTo>
                  <a:lnTo>
                    <a:pt x="335280" y="2692400"/>
                  </a:lnTo>
                  <a:lnTo>
                    <a:pt x="254000" y="3312160"/>
                  </a:lnTo>
                  <a:lnTo>
                    <a:pt x="203200" y="3738880"/>
                  </a:lnTo>
                  <a:close/>
                </a:path>
              </a:pathLst>
            </a:cu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AutoShape 2" descr="data:image/jpeg;base64,/9j/4AAQSkZJRgABAQAAAQABAAD/2wCEAAkGBxQTEhISEhQUFBAWFRIXGBgYFxQWEBgUGBUaGRoXFRgYHSggGRooHRcVITEhJSo3Ly4uGB8zODMsNygtLisBCgoKDg0OGxAQGywkHyQrLywsLzcsLSwsLCwsLTU3LCwsLCw3LCw0LCwvLywsLCwsLCwsNCwvLCwsLCwsLCwuLP/AABEIALEAsQMBEQACEQEDEQH/xAAcAAEAAgIDAQAAAAAAAAAAAAAABgcFCAEDBAL/xABHEAABAwIACAgKCQMEAwEAAAABAAIDBBEFBgcSITFxsRMVMlFScpGhFCIzNUFhc4GCwQgXI0JTVJKz0ZOi0iQ0YnREsuEl/8QAGwEBAAIDAQEAAAAAAAAAAAAAAAUGAgMEAQf/xAA1EQACAQEDCgYBAwQDAAAAAAAAAQIDBAURExUxMjNScYGRsRIhNEFRocFDYeEUQnLwItHx/9oADAMBAAIRAxEAPwC8UAQBAEAQBAEBisOYx01I29RK2PRcA8s9UDSVsp0Z1NVYmUYOWgg+Fss9Iy4gjlmNtBsGMvzHO0++y74XXVa/5NIyVP5IxVZbKk3DKeJmuxu4kc1wdC6Y3VD3kzJQWJi3ZYMI30OhA9mD81tzZQ/fqeZNHAyv4S6UP9IfymbKH79Rk0e+ky1VbR48MMh5/Gb3BYSuqm9DZ64IkmCctkDs0VEEkZOtzLOYNPNe5H/1cs7rqJf8WmeOn5+ROMBY40dXYQTsc83sw+LIdf3XafQVw1bPUpayMXCS8zPLSYBAEAQBAEAQBAEAQBAEAQEexqxypaBhMzwZc0lsbdMjubR6BewuVvoWapWeEUZKLZTONOVirqbsh/00VzbNJ4Uj/k70HYpmhdtOHnPzf0bVGKIBI8uJcTdxJJPpJPpKkUsD3yOF6ehAEAQBAEBwh4TDFbKNWUea0PEsIt4j7kBo0WafujYuKvYKVXz0P9jyS8WLekuXEzKNTV9meRqbeTcdfUdqdvUNaLFUo+b818mucMNBM1xmAQBAEAQBAEAQGveHsM1IqqkConDRPOABLIAAJHAAAO0Bai6Wez0XRg3COqvZfB4ePKr8zUf1pf8AJDd/TUdyPRDjyq/M1H9aX/JB/TUdyPRHgnOe4vf47zrc7xnnaTpK2KrUSwUn1Z7kKW6uiOvgm9EdgXuXq7z6sZGnurohwTeiOwJl6u8+rGRp7q6IcE3ojsCZervPqxkae6uiHBN6I7AmXq7z6sZGnurohwTeiOwJl6u8+rGRp7q6IcE3ojsCZervPqxkae6uiHBN6I7AmXq7z6sZGnurohwTeiOwJl6u8+rGRp7q6IcE3ojsCZervPqxkae6uiHBN6I7AmXq7z6sZGnurojkRjXYX2C/uTL1d59WMjS3V0RkeO6n8zUf1pf8lqPP6ajuR6I548qvzNR/Wl/yQf01Hcj0R8vw5VWP+pqNX40v+SMKzUdyPRGyMJ8VuwbltKM9J9oeBAEAQGtuMP8Au6r/ALFR+65ai9WbYw/xXYwldVlhFgDdSNisUbRFtvDA5LbbZWeSSWOJ5eNT0R3rtzPDeZw54nuocanojvTM8N5jPE91DjU9Ed6ZnhvMZ4nuocanojvTM8N5jPE91DjU9Ed6ZnhvMZ4nuocanojvTM8N5jPE91DjU9Ed6ZnhvMZ4nuocanojvTM8N5jPE91DjU9Ed6ZnhvMZ4nuocanojvTM8N5jPE91DjU9Ed6ZnhvMZ4nuocanojvTM8N5jPE91DjU9Ed6ZnhvMZ4nuocanojvTM8N5jPE91HdSV5e4NsBe+5c9qu6NGk5qTeGHc6bLeUq1VQcUsf+j3P1HYVEkutJtBByW7BuW0+fvSfaHgQBAEBrbjD/ALuq/wCxUfuuWovVm2MP8V2I3hnW3Yp659SXEhr4148D0Yp4uSV8/AROa1+aXXde1hsUjaLRGhFORD4PwuXwTT6laz8aD+7+Fx51p/DNeUQ+pWs/Gg/u/hM60/hjKI4ORas/Gg/u/hM60/hjKIrirpnRPdHIC17SQ4HWCFJRkpLFGw6lkAgCAIAAvAWFgrJFWTQxzZ8TM9odmuzs8A6r6NdlH1Lypwk44aDBzSPX9StZ+NB/d/CwzrT+GeZRD6laz8aD+7+EzrT+GMoiL454mS4OMYmexxkziM2/o577V02a1wrtqK0GyOLXiMJgzyjfi3Fa7z9NLl3O+7PUx59jNP1HYVVy0rSbP058VvVG5bT5/LSdiHgQBAR7HrGRtBSSTEt4QgtjaTpc86rDWQNZst9moSrT8KMoJN+eg1/Mzn+O85z3+M4nWXO0knaSVz1UlUkl8vuXmhso8F2MVhnW3Ypq59SXEhb4148CX5D/ADkPZSfJbL12ceP4In9KXLubDKBOQIAgKOy44r8HK2tjb4klmyADxQ8Xs4n0XFgp27LR4o5N+2g2wfsVUpY2BAEAQEwyXYtGsrWZwPAREPebaNBuGnaQuK3WjJU/LSzGTwRsq0WFhqVZNBygCApj6QXKpOrJvCl7p1pcEdVPZc/wVVgzyjfi3Fdt5+mly7nddnqY8+xm1Vy0FyZI8aRVU3g7z9vT2ZpOl0ekMd69AsdnrUja7Pk/DJaGvso1ojhUlh8vuT5cZoCAIDXjLPjH4TWcAwngqe7degyfeNvVqVhu2h4Kfjel9jfFYIwMPJbsG5V6vtZcX3LpR2ceC7GOwzrbsUzc+pLiQt8a8eBL8h/nIeyk+S2Xrs48fwRP6UuXc2GUCcgQBAY3GPA7Kunlp5OS9tr+kH0ELbRqOnNSXsexeDxNVMJ0LoJZIZBZ8bi06CNR12KtVOpGpFSjoZ0NNaTzLYAgOWNJIA0kkAbSvG8PMGy+TDFvwKhja4Wnk+0k0WNzpDTsFgqxbK7rVG/ZaDTUa8XkS5chgEAQFMfSC5VJ1ZN4UvdOtLgjqp7Ln+CqsGeUb8W4rtvP00uXc7rs9THn2M2quWg68S8O+BV8c+nMzy14GsscbFWqrRytmUf2WHQpddYzkv3fc2ip5mva17CHMc0OaQbgtIuCD6RZVo5GmngzsQ8MXjNhdtJTTVDreI0kX1F33R7zYLZSh45qPyZRi5PBGpsjy4kuJLjrJ0kn1q2pYG4kMPJbsG5U6vtZcX3LnR2ceC7GOwzrbsUzc+pLiQt8a8eBL8h/nIeyk+S2Xrs48fwRP6UuXc2GUCcgQBAEBTeXTFjS2vjHoayW3Pc5ruw2J9QUzdlo/SfI3QeKw/3Ap1TRmEBPcj+LHhVWJni8NOWvOg5rn/dBOrXY2UdeNoydPwLS+xjJuKxNiVXTQEAQBAUx9ILlUnVk3hS9060uCOqnsuf4KqwZ5Rvxbiu28/TS5dzuuz1MefYzaq5aCOTcp2071cqOzjwXYplbaS4vubIZIsOeE4PjDjeSH7J3rDeT/bYe5V630vBWf7+ZyzjgTVcZgVnl4wpwdFHACLzSC49OYwZ2j35qkrrgnVcn7I2Qj7lCKwG0kUPJbsG5U2vtZcX3LlR2ceC7GOwzrbsUzc+pLiQt8a8eBL8h/nIeyk+S2Xrs48fwRP6UuXc2GUCcgQBAEB48L4OZUQyQSC7JGlp+R9xsVlCThJSXsZRk4vFGquMGCH0lRLTycpjiAbEZzb6HC/OrZRqqrBSRvPFDEXOa1ou5xAA5yTYLOUlFYvQEsTaHEPFxtDSRw65CA6Q87zpPuCq1qrZao5GiUsSRLnMQgCAICmPpBcqk6sm8KXunWlwR1U9lz/BVWDPKN+LcV23n6aXLud12epjz7GbVXLQRyblO2nerlR2ceC7FMrbSXF9y08gOE82oqKY3Ikja9vMDG6x7c8dijr1hjCMvg55ryLyUGaiisv1Teqp2A8mJ1xfUS697bFOXVH/hJ/uboaNBVqljMkUPJbsG5U2vtZcX3LlR2ceC7GOwzrbsUzc+pLiQt8a8eBL8h/nIeyk+S2Xrs48fwRP6UuXc2GUCcgQBAEAQFVZccV+EibXRt8eIBsltZjzjY29Rce31KVuyv4Z5N6H3NsJeWDI1kTxX4aoNZIPsoCQ2/JdIWke+177bLqvK0eCGTWlib8sC+lAGoIAgCAICmPpBcqk6sm8KXunWlwR1U9lz/BVWDPKN+LcV23n6aXLud12epjz7GbVXLQRyblO2nerlR2ceC7FMrbSXF9yWZKKox4UpraM8uYdhF/kFz2+PioP9vM1S0M2ZVaOc13y3n/8ATd7GHcVYbs2HNm6GggCkTMkUPJbsG5U2vtZcX3LlR2ceC7GOwzrbsUzc+pLiQt8a8eBL8h/nIeyk+S2Xrs48fwRP6UuXc2GUCcgQBAEAQHTWUzZY3xvF2PaWuHOCLFeptPFHqbTxR4sXcCR0cDYIQcxpcdOskm+nd7lsq1ZVZeKQk8TJrUeBAEAQBAUx9ILlUnVk3hS9060uCOqnsuf4KqwZ5Rvxbiu28/TS5dzuuz1MefYzaq5aCOTcp2071cqOzjwXYplbaS4vuZrEaQNwhSE6uGZ3m3zWFqWNGXA1PQbVqqnOa7Zb/OjvYw7irFdmw5s209BAVIGwkUPJbsG5U2vtZcX3LlR2ceC7GOwzrbsUzc+pLiQt8a8eBL8h/nIeyk+S2Xrs48fwRP6UuXc2GUCcgQHzK8NBcdQBPYvUsXgD4pp2yMa9hDmOAII1EHUUknF4MHavAEAQBAcEoDowfXMmYJInZzCXgH0HNcWm3quCspRcXgz1pxeDPQsTwICmPpBcqk6sm8KXunWlwR1U9lz/AAVVgzyjfi3Fdt5+mly7nddnqY8+xm1Vy0Ecm5Ttp3q5UdnHguxTK20lxfczGJMWdX0g1fbRnsN/ksLS8KMuBqeg2tVVOcoTL3TBtbC++l8Pc11h81O3VPGEo/D7/wDhvhj4V5fP4KzUqZEih5Ldg3Km19rLi+5cqOzjwXYx2Gdbdimbn1JcSFvjXjwJfkP85D2UnyWy9dnHj+CJ/Sly7mwygTkCA8+EPJSdR25ZQ1kEVrkOxn4WA0chvJDcsudJiPo9diT7rKTvOh4Z5RaHp4mya9y0lFGsIAgCAhmVXGbwOjeGutPMHMZp8YXGlw2LtsNDK1PPQjKCxZ35KjfBVITrtJ+69Y27by5dj2prEsXIYBAUx9ILlUnVk3hS9060uCOqnsuf4KqwZ5Rvxbiu28/TS5dzuuz1MefYzaq5aCOTcp2071cqOzjwXYplbaS4vuSjJfTZ+E6UWBDXlx2AHT2kLTbpYUJGmWg2dVYNBVWX3BmdTQVAHjMkzCdOhjmk/wDsB3KUuuphNx+UbKeJRqnjaSKHkt2DcqbX2suL7lyo7OPBdjHYZ1t2KZufUlxIW+NePAl+Q/zkPZSfJbL12ceP4In9KXLubDKBOQIDz4Q8lJ1HbllDWQRqpivhp9HURVDCRmkZwFvGZcXbp9BsrXXpKrBxZ0JL3Nq8HVrJoo5ozdj2hwPqKqkouLwZoknF4M9CxPAgPmSQNBc4gNAJJOoAayUPUsfJGsuUnGQ1tbI9pvCwlkenRmjRcbbXVnsVDJUljpek3qOHkXfko81UnVk/deoS3beX++xqqaxLVxmAQFMfSC5VJ1ZN4UvdOtLgjqp7Ln+CqsGeUb8W4rtvP00uXc7rs9THn2M2quWgjk3KdtO9XKjs48F2KZW2kuL7ll5BcHF9ZNPozYos0355Dot+grgvSaVNR+X2/wDTnmy+lAmowOPOB/C6GogAu8suwarvb4ze8BbrPVyVRSM4NKXmaqq2G0kcPJbsG5U2vtZcX3LnR2ceC7GOwzrbsUzc+pLiQt8a8eBL8h/nIeyk+S2Xrs48fwRP6UuXc2GUCcgQHnwh5KTqO3LKGsgjUAK4nQi7MheM2cx9DI67mXfFfoaM5t/UTf4vUoK9KGEsotD08TCovLEttRJqCArvLPjN4NSeDsP2tQHN2RaA/wB5Bt71IXdQylTxPQjbTX93Q19VjNhszko81UnVk/deqxb9vL/fY01NYlq4zAICmPpBcqk6sm8KXunWlwR1U9lz/BVWDPKN+LcV23n6aXLud12epjz7GbVXLQRyblO2nerlR2ceC7FMrbSXF9zYLIngTgaHhjbPqDnarEMaSGg8/wB4/EoG8anirYfBzVJY4L4LDXAawgNaMqeLvgdc/NB4KW8jObSTdotzHQrJYK2UpeeleR0KWKxPDDyW7BuVbr7WXF9y50dnHguxjsM627FM3PqS4kLfGvHgS/If5yHspPktl67OPH8ET+lLl3NhlAnIEB58IeSk6jtyyhrII1ACuJ0IyOL+Fn0tRFURmzmOB2t9It6dC1VaaqQcX7hrE2rwVhBk8Mc0ZBY9oIt3jtVUnBwk4v2NDWB3VdS2Nj5HnNYxrnOPoDWi5KxSbeCCTbwRq5jvjA6tq5ZiTmZxDBpsGDQNwVpstBUaaj7+5vWgwK6T02ZyUeaqTqyfuvVYt23l/vsaamsS1cZgEBTH0guVSdWTeFL3TrS4I6qey5/gqrBnlG/FuK7bz9NLl3O67PUx59jNqrloMfgDBLqqrip2/fksddg2+km2rQra6qpWdTfwimVtpLizaqgpGxRRxM0MjY1g2NFhuVZnJyk5P3OJnoWICAh2VHFXw6kIjH+ojOfHptfnb7xddlitGRqeeh6TKDwfmUXByW7BuXHX2suL7l5o7OPBdjHYZ1t2KZufUlxIW+NePAl+Q/zkPZSfJbL12ceP4In9KXLubDKBOQIDz4Q8lJ1HbllDWQRqAFcToRyh6XHkKxm5dBIelJEfcM5ndftUJelDzVRLiYVFisTI5cMZ+ChbRRu+0mF321iMEWHvI7AVhdln8Uso9C7mNNe5RanjaEBszko81UnVk/deqxb9vL/fY01NYlq4zAICmPpBcqk6sm8KXunWlwR1U9lz/BVWDPKN+LcV23n6aXLud12epjz7GbVXLQWbkUxU4Nr6+UePJdsXqjvpd79wUtbLT4oxpx0JLHiUi1eVRr933LVUccwQBAEBrZh8f6qqtq8In/dctRerNsYf4rsRzDOtuxT1z6kuJDXxrx4GTxBxkbQVXhD2OkGY5tgQDp2rtttmlXglHSiJTXhcX7lk/XfD+Vk/U1Rea63yuv8ABjkqe8+n8j674fysn6mpmut8rr/AyVPefT+TrqMtcLmub4NILtI5TfSF7G66qaxa6/weOlD2k+n8lKhT56coD2YHwi6nninj5cbg4biPeCR71hUgpxcX7njWJ24w4Ykq6iSol5bzq02A5hf0LGjSVKCgj0xy2gIC1cUMq0VHRw0xgkeYw4Fwc0A3cXaB71DWm76tWq5xwwf7/wADJwl5tvp/JmPrvh/KyfqatGa63yuv8DJU959P5H13w/lZP1NTNdb5XX+Bkqe8+n8kHykY6swkYSyN0ZjDgc4g3uRzbF32GyToNuWHmZeUY+FPHzx0YEUwZ5Rvxbisrz9NLl3O27PUx59jNP1HYquWlaTZyggayKNjBZjWMa0egNDQAOxbSgTbcm2d6GIQBAEBrbjD/u6r/sVH7rlqL1ZtjD/FdjAYSpnPIzRqHOApa7rVSoxkpvDF/DI+8bLVrSi4LHBfJ4+LpOYdoUlnOzb30yNzZad37Q4uk5h2hM52be+mM2Wnd+0OLpOYdoTOdm3vpjNlp3ftDi6TmHaEznZt76YzZad37Q4uk5h2hM52be+mM2Wnd+0OLpOYdoTOdm3vpjNlp3ftDi6TmHaEznZt76YzZad37Q4uk5h2hM52be+mM2Wnd+0OLpOYdoTOdm3vpjNlp3ftDi6TmHaEznZt76YzZad37Q4uk5h2hM52be+mM2Wnd+0OLpOYdoTOdm3vpjNlp3ftDi6TmHaEznZt76YzZad37Q4uk5h2hM52be+mM2Wnd+0eiho3teCRo0+kcy5LbbqNWi4Qfn5ez+TrsNhrUqynNeXn7r4Mk/UdhUETy0m0EHJbsG5bT5+9J9oeBAEAQGteMLh4XVaf/IqP3XLUXqzJ5GH+K7HgzxzhDfgxnjnCDBnKHgQBAEAQBAEAQBAEAQBAcZw5wh7gxnjnCDBny9wsdI1FGEnibRQcluwbltPn70n2h4EAQBAdBo4zpMbL9Vv8L3FnvifyceBR/hs/S3+ExY8T+QaGI6DHHbqt/hMWe+J/JB8b8l1PUtLqa1LMB9wWhdzAsBAG0Lrs9ryflKKaNqtNVf3PqymcZMU62iP27H8HfRI0l0R9/o96maNSzVdVLojbGvUeiT6swHCu6R7SujI091dEe5apvPqxwruke0pkae6uiGWqbz6scK7pHtKZGnurohlqm8+rHCu6R7SmRp7q6IZapvPqxwruke0pkae6uiGWqbz6scK7pHtKZGnurohlqm8+rHCu6R7SmRp7q6IZapvPqxwruke0pkae6uiGWqbz6syeBcCVVU7Np45JDruL5lho0uOhaqroU1jJLojzLz3n1Zb2JuSRsebLXP4WTT9kCeCHNnG/j92tRFotkZeVOKX74LEwdpqe0n1ZZMODIWANZDE1o0ABjQAPUAFH4s0Ocn5tn34FH+Gz9Lf4TFnnifyPAo/w2fpb/CYs98T+T0LwxCAIAgCAIAgCAIDrnha9pY9rXMcCC1wBaQdYIOghD1Np4oh2H8mFBU3cI+BkP3ovFF7WHi8nsC7KdvrQ8sceJlGeDIFhbInO3TTTxyaeS8OjIG0Z1+5SFO9YPXi19/8ARllCL1eTXCUZt4OXjnYQW6/XZdMLfQl74GfiXyY2fFGtZrpZvcxx3BbVaqL8vEj32xPmDFStebNpZvexw3hHaqK/uQ9sTIU+TrCLyLUzwD6SWge/TdYSt1CP9x54l8kjwZkXrHkcNLDEy2sZ0j9mbZo71zTvWmtVN/X/AGY+NE5wBkjooNMwNQ//AJXawH1NB3lcNW8as9XyRhKeJO6OijibmRMZGzma0NHcuGUpSeMniYYnesQ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373" y="3108960"/>
            <a:ext cx="248603" cy="248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796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this study?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Central Corridor growth is increasing demands for transit</a:t>
            </a:r>
          </a:p>
          <a:p>
            <a:r>
              <a:rPr lang="en-US" dirty="0"/>
              <a:t>T</a:t>
            </a:r>
            <a:r>
              <a:rPr lang="en-US" dirty="0" smtClean="0"/>
              <a:t>ransit infrastructure improvements desired and there is a need to: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bjectively consider the merits</a:t>
            </a:r>
            <a:r>
              <a:rPr lang="en-US" dirty="0"/>
              <a:t> </a:t>
            </a:r>
            <a:r>
              <a:rPr lang="en-US" dirty="0" smtClean="0"/>
              <a:t>of the improvements 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dhere to </a:t>
            </a:r>
            <a:r>
              <a:rPr lang="en-US" dirty="0"/>
              <a:t>an FTA study process for </a:t>
            </a:r>
            <a:r>
              <a:rPr lang="en-US" dirty="0" smtClean="0"/>
              <a:t>modifications to Federal </a:t>
            </a:r>
            <a:r>
              <a:rPr lang="en-US" dirty="0"/>
              <a:t>investments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AutoShape 4" descr="data:image/jpeg;base64,/9j/4AAQSkZJRgABAQAAAQABAAD/2wCEAAkGBxQTEhUUEhQWFRQXFxUVGBUUFxQVFRQXFRQWFhUXFBcYHCggGBwlHBQUITEhJSkrLi4vFx8zODMsNygtLisBCgoKDg0OGhAQGiwkHBwsLCwsLCwsLCwsLCwsLCwsLCwsLCwsLCwsLCwsLCw0LCwsLCwsLCwsLCwsLCwsLCwsLP/AABEIALsBDgMBIgACEQEDEQH/xAAcAAACAgMBAQAAAAAAAAAAAAAEBQMGAQIHAAj/xABJEAACAQIDBAcFBQUFBAsAAAABAgMAEQQSIQUxQVEGEyJhcYGRBzKhscEUI0JS8GJygpLRorLC4fEIFTOzJENTY3N0g5Ojw9L/xAAaAQADAQEBAQAAAAAAAAAAAAAAAQIDBAUG/8QAKBEBAQACAQMDAwQDAAAAAAAAAAECERIDITEFQWEEUXETgZHRFCKx/9oADAMBAAIRAxEAPwCze0zZI6oOvA1QujZyTITuBFdD6Z48mLKeNUXCqMwtW3t3c8+Ha8NiYygOm6qx0xaOSPS1xQ2ChkyDfal+24mTfS4r5K0uFomLDVspqeHfQRvsvENGLCmKbSYmpdn4AOoNFS7NC60Abg8U5FFWY0LgHApmJxSqoT4jDFqW43Z9lvTzE4gA0Bi8VcWplVd6utxHRBStglCkAjr0m0lgMYYE9ZIkYtbTOwXM1yLKLi9EMABckAczVO2rtDrHPIGw7rbj48anK6Em3WVDIBfXnb6VtG6sb3pH0R6Rrio8jkdegs68WA0DgfiXnbUVJteCwvra18ynUDnpvHeN3G1cfUwuPed46sMpl2oHptJD1TZiLgaG9c12Ts0TEZSSxOg435nu76L6XbPFi3XMQdRuIPnVn9nmyUTDMw1lOUsTvCkXUDkNDUdLGZ5N+pll08B2GwmRQu+w38zReHBG6tylNdl4YNvrv7SPOve7LpJGNCzg8atjbPUUr2phQNRT2NK6Y60KUa0dRmOmWgyrTCDZjMKgRbGrBs/GKF1pUaJ32SRvrbCYAX1p1iMWG0AueQ1oBcLLmuQEH7ZC/Df8KJRofDgV5VvJg1tVe6RdMcNgGEeIeR5cobq4k4NoDncheBph0Q6V4fHKxiUq6GzJIQWF9x00Ip2Za37CXHevcXHgFO5b+ArE/R4PwA8f8qeK9bZ6jlVcYpnT7ZwMWYcDXOMMhBHjXRelGPJjykb6pUai9X7Mvw6NsHFoYRfeBS7pG6uthvqDZeCYpcbqH2nh2Ua0KJEw9ExwV5TUyUA32ZiCotTCCdnNq02JhAwp5g8AFa9K05EEOzGooYA0yr1Ryq+MIcXs40BicCQL1ZsRMANao3S3p1BhiY/efiL6D01J/V6ey0lyUPi8WsY11P5Rv8+VUvFdOHcWQiO/HKbjwz6VXZcbMCW61nvrfMb+Ntx8qLkNLD0i242Y5j2d+VRe3j/U1VDtkF7i9job28j9KGk2hIQQTvOp58PkKXzpvI159/6+lRtR+drNG6TREh0NxY2PeL12nZG1kxWGSVWDBgCSDls/EPb/AIbg8d1fO2GxObS976Dhc8rVaOjb47BSFoomKse0hKZWG4jfvpwLT0z6Puxd4gRY3KDTOTzXcj+HZfhrpSDZnSOeGCTGKReKaJXgJ34dl6tlYcDnKG/A+dXybaueEOI2DHKoQ27DObGxuRYC5KHQ20qLpbseWXB4iBV1PV5dwB+8UFt+nZLGp4SXcaXO2caZ7G2zBi0DwOGuAxX8aX4Mu8cuWlOMNIVOlfP+wti42GSwR43U3V1ZdD3EHca630S2/K9o8ZEY33CUZcjfvAHsnv3eFXtjYt7440FPMTvpqNm9/wBalGzE43PwHwp7g1Vby1NHs6Rtym3M9kepqwCSKPdlH7urfDWtcPjRKSoV1tY3dctwb7gdeHEUchosi2Ad7uB3KL/E2FathFjeTTMETMA3E6b7WqwwyXW9C4mFfvDfUrYju0o2LHMemfSXFwwu0bZABosYCC50FyNfjVc9im0JDj5WxLs5njy5nOY51a6i53Cxarz0tw0bQMptYlR6sKP2L0JwsFmVCx5ux+S2Fa/6zHuxlzuXYB0t6GR42czNKgsqoFN7gKO7vJpNgOijYRxLAxV148GHJhxFdRw6Ig7KhfAAUJF1TopIBuAeOt6J1bJr2VenjvfuK2dMXiRyLFlBI5HjRBoT7QAABoBoByrVsVWTTYTpDspJE1v5G1VVNhR3/F6/5VYdkdIDNiMZDKYVWB1CEMt2Qx5mZ7k7uJFgLkHUE0lbpXDicHjWDJhSjSQRSkqxdihMbpZQbmx7IubC4PI2OKz7DVVTLy51FjGgnVsjq+VipyMDlYb1Ntx7qqfQzpfh4dmq2InMksd+sUqWlGeVsii/v2BAve2nCkXsw21hojNhu2rzSFoiwBBVR2FZh7r2DXO4m2tGz0uI2PH3+tSrsqPv9ai6L9LEkOLXFvhYzBK4TKVF4VtZ9Scw1HaHE2sKB6LdL1GBxEk8sc+IhM0gQ5YiyA/dAdkaMdxAJ7QFr6UbLSxYWIRglb6DnRmHxGYX1ovZk6Twxyqq2kRWsMrAXGq3GhsbjyopYlG4DyAo2NBY5D31uQTxNTKo10/VqU9M8c0GAxMqHK6wvlPFWIspHeCQaRlfSPpHhcN2Jp1EhsFjBzPqbAlR7o7zYVRdv7Dhw+aUpJMzEuXR7sUFyzIbbt3HjXJ3OpPrzN+fOu09E9srPs0O5GaOKTDvc6sYVzL5lLN5mrmG089exHs04LE2EUzEn8DOUf8AlIBPlRh6Lw7+2f4vra9UnozsoiSFh+F0N/Bga7zJ0e7PvC/K31rOrim4b2Ywyx9YWZSwuADfTgWqTof0KwoTEdbEskqyOlpBmEaLouUHTXU5u8VesHMESONjZsoW3eBuquhjh9oansTqV/i3rfz0/irHLd8Ojp4bcb6YbBTDYwdUBkZlOTgGzC9uQGhrr+xdhL1RlxFzfVVvbTmba+VVTp1swNjYUBv2wza3IUan1sB51ecUsmW1s6jiln3dw1FVLdaLLCTL4VnFRIHYL7t/Ejw46eNWvBnrIVvqbZT3i36PlVLeQ5iTobm48eFWTotirgpyOYeB0+B+daRhVe2zheqlsOFte+2vxvW5kuob17jTvpdhLkPzHy3/AOEedINloWJj4n6VOWUxlyy7SBcej212MOQ71NgTwUjQeWtWRcGpUZ7toL5iSPTdVLwxyWWNiAt7sLXZtLnW/hV2wbkxqTqSoJO7W1eP6f8AV/5H1PUu78SzWp/d/Hadtk2jiVR2VCjkoA+VBwj75+9F+bUaT8qBvaRjyVPTt3+Br2wJwvuD9caixABMn7vf3UlhxcrEr1hyh2tdEU9lzbde+4a8ab4/FJDFLLKTkRC7kAk5VUFjYanQcKNaLe1W2rs2N1YMptv95x7pvwPdTZdtRaZA7W5Agf2iKjg2lg5xePERODwV1zWP7JNwe41mEwI1gjE95/zq9p1rwlO0WIssX8zc+4D61Ps3BBYkW24W3nh4mvRbTjvZVQkbxmFx46d1TLtWPW4IPK39Dao5TTThlPLcYQcvia82CHL4mqbt32ow4ad4Dh5WZGyk5kAN1DKRqdCCKqL+17GdYxEcGQ+6pVzlH7wcXP60p9yVrY2DDzMkamRgT1cfCVc1mU/wXOummtVti2W1zpY33d31+ddn2Ts/7PtTFWG9cWx3e67wSx28pSNfy1QMZ0f6vBSsy3kDQSDUZkEkEcsgI7hJ8KQLcGI+pDNe95x3X6j7o+UjA+VTbJhV1m1tIqxvGb216+NGA7yJN3dT3o10bWXZmNmO9Ovdb3BHURkqD55r039i+yIpGnklQMyGDJcXC9rOSO+6qfIU6Io0a3cgKWADEgb8qgknyAvUSi6XsQQ4F+BDKxA7iCh9e6ui+y3YwkfFOV96Nokv+ESmQEa7yMi+tE+z7YvW7Ox0UihSWePNJb7uVIFDN3BXPwPfS2Fh9kkbrgApNu2zLcaZZO0CPMmrbs1pD1nWW99gtvyDQX79DQfQ+ArgsMD/ANhD3W+7U00w8dr0Bu7W4X1Aqqe0pm/3Xi7j8At/7i6+W+rfS7pCkTYaZZrdW0bI19LhlIsO/XhRA+TGTTNce9ly8bWBBA8yPKrN0TxTLFLCCcsuU+DC6k+aO49KF6UbEEDAq2aN82TNo2lr7t+8a076H7LibD9f9osyMesjVM5RQxA0XtXsA17Hf3XquUn7pmNvt4dD6H9HQQCd1WXbXSlIXWJVaSRjYKlm42LEXBAHE1zpunbNfD4EKzZScxOircKWsbE6sDb/AEq/dFcGsWEWQ9qV1zSSsBnc3O88hwA0FV1McenuW7vx4T0c8+pZZNT5839kBgLENJcMTca6g0g21Z5yH7TEWBPCx3C1PMROWbzpccCzTZyPxG1/nXFk9LC6qGDZKqwc3Mg/EdSRusSfKrsYVYkZRcX14+u+k82z2OU3A8jR6GS/ZYHuJtb1OvjarwY9a70A2qy9YsSp1jEXIksygajQvuPZbjwrwwsMciFVCSNcZczDfoQbXH+lMDhgGLte9gBlLWABJ5b+1voUKgkMzkNe2X9kDcPiTU9XrYdLHlnlJPlg9tLCmSPKyspBuDo6g242sfhvtSKPCrBovaLkhn4AAjsjlvv32PKjsdtfO5UcOJ5MNw5cKRzYv7lWB/Eg9ZQK+Y9Q9Tv1F/Tw3x3+Lb7W/Hx5+/2Tch8NllyDdkzf2rVcMPnMSBTbsjgOVUgT/f8A/pH+/VmwsRZVbUiw1Y3UC2lhnAFaeg5ZZfUZ5Zd7cZ/04Kkj/NKx7gST6LROGw6IL3963vG1+Q18d1RLCdLHT9kgD6/A1IIbanfbuJO/iRX1W6NK/hUYKTr77+mdrfSi+mjH7BjeX2aT/l0dFg1y2zHU30XmSbb++pdpYJJ4ZoXLBJUMZK2DAMLG19L1VqZNPltJK6b7JsZmjxETe6jRupudOtDhgLbh92D/ABGpNqexZxrhcUCPyzqQd9/fS/8Ado7oT0FxWGWfrWRJGaMLlbPHIqhiSdAw1YgbuOlTl3nZr09TLusssUQXQAcsujX8aRCQqey7ysxsiKDmuN4YDW443tbjamcew8W5yukSqD73WNxvYoyrmuBa9wLnuqy7N2asILaNIVUM7BSSBwBAGl7mspjcnTl1McJ27uA+0mQjGsSpDNHh2ZTvVhCiMD5oarEIaQkIrORvCAsR45a+kcfsDBySmWTC4dpSQxcxjMxFrZjx3Dfv40Uk4hULCEjXTsoiKugsNAOQA8q3kriuULDsQNjJpFGW64gDQEkuIAxYnU6xm175QLDTStsPsWBEWOSGKRpBGjkoCXH2dVZn4H3QD3VYZEtc2Gt7+epqFZEbUFCR8OFIyjomkMWyUaVFVDFJJKFF/fLtJZQLnedBSv2PYVUwTlb5mxDA5veCqEVQ3LQA6c6s2HwXVxhEAKC4A4WJJtblrah9kYA4aN0j3asL8CzLppuFGhsu9nstlxqSELlxcwU3VewLKMvIdkm/MmouhEQhw2KjN3jLyuBIVLMHRbBmGrEjeTre9V7a7mPF4hUVbZiNb63JYnfvu7VNgs9rLGtjv0P9arinm6PsWQDDQhiARFGDqNCEANGCVTuYHwIrn+HEh7DIoBFtx3HzpvhsGY0sALb/AFo4jktRksLnleqPt3axmlCAdldbHh3nvq4mQBLm1gAT3DLfX0Ncbwe2ZmzuVjUsxNgHLBb9ge9oTv8ApULIPapn6yIlTkCMFPAktdh42C1z8OVPZYqd/ZJU6bt3ia7BtGP7TGBiI1yKcwyswYmxG8HdrS7DdGcKquOp9/KT23LDKSRYk6b9arfYtKV7Pi325FW5LrIum/3c/wDgr6a2NB/0WNW35AOB17q4tgtlwwYiJ8PGRIGCXLyEAzhkVbX/ACl2J4BeZFdvhmsmgFgunIWGlZZ5SNMMaR4tQJbDcKMSMXBPf8aQtj3LrcL23yjfc3Nr76sMp17qyxsrouNxbM5I8DcfrwoCHaDk2JikI0zIpiGbQ2XNK1zrwvbxpgrDQcz+vlQo2jFlsGijA0Km627spy2p5Ycsbjuz8eWXU8RqzzHchAvrlym48b/MGk2PwE7yK/V5FF7gyO5PfYgBbd1OTtVLW+0RBb7zJDu5WuxPwqPFTRPuxoReUcsMfzU1zZ+ndDOWZTdvvbbf5u6x4ylGG2O5ZpA9wwAygbsotW2F2GCoQDMBrYtqNcwuLc9ahfZ+Df3dozk3vYYtSp57tDUWK6LYTNc4h7d80VvMPYn+ajp+n/T4eMJ7fPj8lMZDMbFN+1a/ebW9BT/BxhFUZ1sFAyhhwHG9UuPolGxtA+GkNibdSkhtzYpiN3famWzujTRurDBYImx+8TPFIp1FhdGOtzxrrwwmPaRSztFcXBsDwDufSzC3lXlRuRPIXLDzvQgEqLpCQfypKGXyzAW9K2GKxNhaONTyeRmsb8cqWtbW4J10txqwNjcfmHHg3Op8h8t9/HupPisQbm1h4DS/G3denLg5Tu3L9K00jaUOLb/hWjxA8T6VrGpooLSNCIdN5qM4YcS3wou1etRs9FWJwUZ3l/LL/Sl82GhG8SnzWrBLFelWNwx4W9KcqbDLGJdDoN3HjSlMeqaCJBfkLV7bmMmRD1cfWfs6gnwNqqa7anLa4LFDwQMPXNRIVydDgcML2tQ05HaHEW/vLSnZ+0MTaww7KDxk0I/hF/nRixP2ma+oGvfnWjWj3tVNo4Ati5jl0LnXnoKsuy9nDKLjWq/tdpvtMuWGUrnNmEbkEWG421pls6eQadVID+49relVfCZ5P32evKhcVHYHWpM0jDUH0NRNAw1yn0NSqqn7T9ryQ4cxQm0s/VoDyUL2v7w+NU3DouHiVL3YkC7al2J1Y1a/aRDmxWHJ3LEW87gVy/au1S+PjiU9lGUHxGrUlRdmPE+QqGWUC5J0AJJ8NahkkuRSzpLisuFnIP4LfzHL9aQI+j232ZZZW3x4zDYj+ArLGy/8u3jXWcdtnOi9VIQGAIK2sRwvXznhcayAqDZWy5gPxZWDLfwIB8qt+xOk6oLeq3sPLlWXUwt8NunnJ5dExEpV0leQdg3tbTTdQ20valFF2SCx4ZR8+VUjbPS7rBkSMrzd9w5kD8R5VTtoSZnJ31OHT96efU+y69IPadPKCsAMYP4m97yAOlUjF4ySU5pXZzzYk+nKoK9WsxkZXK3yxlr1qzWDVJbRmxvarNtjEiXCq286eo0NVeiFxB6spwJB/XpQHTP9nxrbRYDjhZQfKaEj9d9fQWJQkADx9K4F/s94rLjpI7D7yAm/4h1bqdO45jfwXlXfMUTpbjpQVRuuZR3UHjRmsAN2njTMJYWG6hplsb8acKq/iYiCQbg1YS1lP8P0pXi7sSTvptJHdSP3fhanSkSLMKnDUlxN1Fv3fmKLwdyfKlpWzCvVgV61I2kr0rxTOdw9SF+Zo7GK1tN3Ln3VtAilQQoFMlS9ovQ9sdhikQQSggqXJUA311APCqDsv2W46Iqc2H0NzaR//wAV26V7Ak7t9BQ4tJBmRgw1FwbjSqmVTwn8gtm4F0jCuEuBwJI+VG9X2O1l0YHQ99SFTQUmcrJcra6hct9O0Acx4m/KkfgMNjyBibra5PvHiazi9ku6hRJlHHKRdu43FP2XS1QlWGum8frdS2NB8Jh3QWCqP4ifpUzwvdTpYG59DRSG9Zo2elG9ouDYRrNbSPsk9zW3911A/ir592Fd8W0h4F3v3m9vnX1ntDBJNG8UgujqVPgeXfXBcf7LtoYSV+oQTxG9nRkD24Z0Yg3/AHb0jD4vabgAIY0HZDOb59WvmG+1jlFwO4771WsftGyTYdnEisxyyCw94h9Rc8b6URtTY+Jjv10Myfvxuo9bWNJBg2c2SN3PJEZj6KKAUTYcqeY5itEU8L10Xo17KsdimBeM4WI655xZrfswghif3so76T4jYgTcb296+/vtQFYKNbU+X9aiNHTLqaFdaAir1ZtWDQGKzXqxQHq2QVqa3hFAdN9gi32of/LS+Xbi/rX0M6X05V83+w/E5dqAfnhmUeWV/wDAa+jMNKTfXlTIS1DyrfxqBMY3ED5VMsl9bEHuP9aBsvlXWm6f0oGXDX1zeo/pRYvrlIB0sSLj0uKKUD4yC9/L4WrGEax13W3+tSO0o3ord6nL87/OoDjVGjK6HvGYeqkimDMGs0LGwYaH46+lRyROdx9aR7GGtNRuHxoOYPvUFT43FvS9Q/bXX3kJ71v8rUaG0XTHaIgwsjlS4ysCAQDqDuJrkfs36cqJY8HFFIxlkJMkhQBVCktZV7l510/pjs6TE4Z4VKqWtYkiwseOtc26E9A5MLihiHmhYKHACOu9hluST48K0knHyz3eXw7BNiRltlZr8FBJ9BQ2HymNwiuiggZXXLqWBuBQg2Q8n/WtGN+aNhfw8KaSp1cIXNmtlGY+8xuNT31HZXcxoeeG99xoivVK0cbfq1q3V714oDWhXX/KgJL1qZNbcbXrNRSRm9xytQAe2MWVUW439KVriiCDwvemeKwW4sbkm3cBbhQ2JwYC1c0zuzWGXNYjv+lfNe3MTkmmXiJJF9HYfSu/Q41cPhWmkvljSWQ8yF1sO/Svm/FzGSR5Xtmd2cjgC7Fj86mrhHK1CvTAxcTUbx0jAiOopN9MXSwpa+80BivV6vUBg1JFuqOpIqAs/s52iMPtPCSk6dcEPcJQYjf+e/lX1X1m8kWtr418WRMQcw0I1HiNRX2hszFCWGOTg8aP/Oob60BsIEazDyrAwttx05WqVoF7Om43FtNaj+0HrcltMpa/IhrUyYaE1mNbUReoogcx5Ugikj1vQkOIYaE38dfnTUqKEk2ep1BI+NOCxkZG3gelbA23XHgdPjUDYFhuIPqKgeOUcD5EGmDD7Qo0J9a80in8QHmPrSGZ3G8EeIIpTj8awOm6jiXJaNsoxibILsQQN31NVPAbNmXNdNNABmS577376ebTLKutIEnBNVPCLe637MYhbFbeYPyNb41wVF/zClWFw5y3FR4tStLSt9nLcd0fxwxGJKRTtmmkKN2iuVmJBGu7XQVnov0VxpxMSzxziIyAuzFgCoudTfdpbzrpCznmfWpVmPM1fO6Z/pzexuB2bLCcqtmj3DMdVHLdrTq+mvL6UkwrEnfRjRms73aTsMQ6C3zqZTzqDCILUTlFSqMZqxmrSWEUM6UwTe0OQDZ+K/8ABI82YD6188TV272py22dKAbF2iX/AORW/wAFcNlfSiiAnao1fWpGgJ31E8FuNI0eKktSsmjpo++gyRQGlZrFeoDxrda0NSIhI05UBGK+tfZ5Lm2Zgj/3EI9Et9K+SL19N+yfbF9lYXQHKHj7+w7AfIUFa6Akt7Uj2lizHiBl4lb+G4g02MqjIScubcDxJ4X86RbTwZkxRGawsP7t9PQ1WKcksWNyxZGBsG0YH8KsGPnw86eqbEnv+Zqs4mErhBp2i2vlc2+FWDEThVY6GxFx58aKII60a30txOg5VvmHOgEW9mBPaAOuo1sd1R/ZnbUZVsSNRmV++2hG6lpWzSvUogxLZLrIHstyDZtQNRcWI870Tg9oByBmQ3vYqw1t+z/nRobHVBJg4295FPiBUpcAgcTe3l+vhW1Iyja9miPhVKVDerNtdWRO6q7h5MzWrSeGV8rRsfGAJY1tjplYGh4tnNbSosbAyC9HY+4QLUqih45aaYfDEi9FNjDGxpj9o0qEYI1n7OQKkCMLPY0b14pfBHRYhpU4zLiOVCtJU3U1HLFamHOvbTiCMHCo/FiFJ8Fik+pWuPSaiuqe22e0WGTm8jeSoB/jFcoJ09PnSpxBJGeBoOaNudGSyULJJSMC6HjUVqMaehpWvQGler1evQGDUi7r1Hat+FAR13b2FlpcDJGCD1c+7iFkRTfv1zVwmuw/7O2JtLjI7+8kTgfuM6k/2xThV2zHIAILgnK6eXZI+dqnMC9cWtrkA+JpKcbLEe2LrfTNqPJqZ4PacbnXsnv3eRp6qZY0xuGuFH7evIApZj8aJw0fbk7z9aKIB+daIwu1qW1aKMFstgcwkIvrlA017iadRJYWJv5WoZsaimxNj4URFMG3Gi7E1EDbOjJvlAPMafKt5MEhvdV136DXxoivUj0XR7PVGDLca6i5yneNx0G87rUHtHFZHJcMl9zJchgANDl4+Ipvid1/Aept9aX4xSfccr628rGqiaj2xIrRHwqjwNZvOrHt2Fkj7qq+FbM1quTsz3tesFtVcgvvqHaWOVlIpcuzGsCKhxmHZBrS1FbqJDrT/ZmNAWxqtLJU8ctFh7W045a0lxgIpPhwWFTdURS0exUM9FjFULhoL0YMLSoiNsTWj4i9ZfD1DJFagOTe2SfNiIY/yxM3872/+uucyC3rVp9o2N6zaEttyZYx/AO1/aLVU8Q+tvH6VJxDMgO6gpYzzoiVqGlegw7Co231JatW3mgNK9at8tamgMGnPRXo7Lj5TBAU6wK0gEjFQQpAIBsde1fXkaTVePY7iFj2nG7sERY52dm0AQRm9/hQFU2tsebDTPDKhDoxU21FxxBG8VdfYs7RbRVmOVXjeI3/ABZipUd3aVdaB6Q7UOLnnxGQiKSV+rZh+Wxy34kIUJHC450NgsQ0bo6mxFiLcwaxvVsdM+nl819N5/8AThQcuCQ7roea7v5f6VKraC++1YLV0uMOv2iLVTmX9nX1U1jD7TcMxIGu8EaeXKjIX1o5oEYdoA9+4+tGxr7BHw6TZSbqbX8uV6Pw+CVN2b1rEEQFgNwFtaMqbVSMAV4is16kav8ASbZc0qXgkZXGoXMQpI3W5Hu3VVMP0vaLsY1GVxpnRSc3cyjce8aeFdIc0p2rsKHEWMoJtutYH1tc1eNnis8sb5gfbWJVoT4VQIZLNfvqwbcNk0qsw76rWkS7X7AbbXIL76F2ntFXWwpBGNK9JRpW0qtUyNQiVPHQDjZuJymnPXBhpVZipzsoa0qoZDIQaM+0VMIhyrzRjlUq0AnxVCy4uwJO4Ak+A1qXGqL0h6SORhMQRoRDLr/AaEuDbQxJkkeQ73Zn/mYt9aX8aIm3UCG/XpUraymh3qd99QvQEL1oDW71EaAyzXrWvV6gJ8HFma3dem/RrCwtKWxJcYeMF5DGO2bm0aKToCzEC54A0u2Yf+If2f613n2K7Lh/3WH6tS0rydYSLl8jlUvfgANAO87zS1s5dXbku29q9fIgVBDBECkECm4jU7yx/E7HVmOpPhUWHjJdEAJJKgAakljYAeZroPsz6M4Wcu80IkZHbLmLldBpdb5W8waD9mn3+0ppZQGdRK4NgLMHVAQBoLKSBppWNxt18u3nMeWvZ2FjWpatDWt66XnJFokTkCo8MKnkQUBiGck0xjJoPAoL00pVUR3NQzs4GmvhRVYNI1Xxe35I2syZhyNwfIit4ekMDDWTqj+WUfJhoad4nDI4OdQfn61Qtv4dbDQb/wCtXNVF3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8" descr="data:image/jpeg;base64,/9j/4AAQSkZJRgABAQAAAQABAAD/2wCEAAkGBhQQEBIUDxAQEBAREBAQEBAQEBQPEBQQFRAXFBQQFBQXGyYeFxkjGRIUHy8gIycpLCwsFR4xNTAqNSYrLCkBCQoKDgwOGg8PGi0kHyQqLS0sKiwsKSwpLTUtLSwqLCwsKiwpKSwpLCwpKSksLCwpLCwsLywsLCkpLCwsLCwsLP/AABEIAMIBAwMBIgACEQEDEQH/xAAcAAABBQEBAQAAAAAAAAAAAAAAAwQFBgcCAQj/xABGEAABAwECCgcFBwIFAwUAAAABAAIDEQQhBQYSIjFBUWFxsQcTMoGRocEjUmJy0RQzQoKSwuGisiRTo9LwQ3PxFRZkg+L/xAAaAQACAwEBAAAAAAAAAAAAAAAABAIDBQYB/8QAMxEAAgEDAgMHAwQABwAAAAAAAAECAxEhBDEFEkEiMlFhcbHBE4GRFKHR8AYkMzRCUuH/2gAMAwEAAhEDEQA/ANxQhCABCEIAEIQgAQhCABCEIAEIQgAQhCABCEIAEIQgAQhCABCEIAEIXj3gAkmgAqSbgANaAPVU+kTC74II2xPdG+SSuU05JyGNqbxvLFM4DxihtjXGEnMNHNcMl1NTqbDqVOx3kZPhCGGV4ZCyP2ji7JyQ+rn37clrfEK+lHln2+mWU1Zdi6ZYpcZgcG/aWkBzoqDdMcync/yCMQ8H9VYmEjOmJmO2jrmf0hp71l1mtkjbMbM5wdEJzK0it+aWa9AOmitGLmOj4HZM5MkJoPijoAAWD3afh8N+bU4ppoP6UXe7y+i8BH9fSU1zfnoaWhJ2e0tkY18bg5jhVrmmoISibTuaad8oEIQg9BCEIAEIQgAQhCABCEIAEIQgAQhCABCEIAEIQgAQhQOHccIrJLHG8Oe5178ih6tmpxGup1C+gO6soxcnZHjaSuyeQkrNaWyMa+Nwexwq1zTUEJVRPQQhCABM4sLROmdC2RpmYMpzBWoHHRW8XaRUKExzxsFlZ1cRBtDxpuIjafxnfsHfoF+fy2W1WPqLWQWh7i5rjUuytPta++C47wTW9MQo3jzSdvApnVs7L7mzqr9IOGOps3Vg0fPVnCMXvPgQ38ymcCYYZa4GSx6HCjm1qWvHaYeH0OtUcu/9SwqB2oITXcYo3fvefA7l5Rj2ry2R7Ul2bLqRM1htOCXQWoZzJGt6xtCA0uFTA/iKUO0HYKx2G8JfarTJMK5L3VaDpDQA1oPcFsmErLHLE9k4aYnNIflGgptrqOuuohZFasXBC97YJhaGC9rsnINK9jY6l19wNVncS1saenmpPtSwvu8/sI6yDjTaiRzAlm6Cky2mnSu2a+C4tnPT2NE6NJ62aRvuTnwcxp5gq3qg9GM+faGbRE8dxcDzCvy7HQS5tPFnS8OlzaaP4/DBCEJ0fBCEIAEIQgAQhCABCEIAEIQgAQhCABCEIAEISNstbYY3SSODWMBc4nZ6ncgBhjHh5tjhLzQvObEz3n/QaSfqFmWD8DT4RllLXjLoXySvrk5ZGay7RWncBuAPeFMIS4StQDG5zzkQx6mM01PcMpx+gWn4CwMyyQtiZfS976UL3ntPP/LgAE8/8vC3/J/sK/60vJGX4ExinwZO6KZjg2vtIXG6vvsOitNYuPmNWwbhOO0RiSFwc0+IOtrhqO5McZMV4rdHkyjJeAerlaM9h9W7RyN6zSOa1YGtNH9k6DeYZmD1FeIrvvqbjV8mSzT9DY1BY1YzNscd1HTPB6tn73fCPPRtIbPx8g+y9c01f2RATn9ZStD8OvK0U33KpYAwRJhS0umtBJhDvau0ZR1Qs2ClK7BvNUU6Vu1U2X7kp1L9mG7HmJ2LbrXJ9qtdXx5Rc0O/6sle0fgBGjWRTQKG+4Uway0wvilFWPFDtB1OG8GhHBOI4w0BrQGtaAGtAoAAKAAagulVUqOcrk4QUVYxyK3T4LltFmJ+8YWg6Aa9mdm/Jry/CpjFy2mwwZQjrNaQJA53ZbCC5sYoLzWjnau0Facb8W7Pa2xmd5idG6rXsplllc5lCLwfLxrCY0ua90bogRG2IR6KBoa40HgVlcV4l9Kg6cJJTbXhe3oLzpygnJdCKtuFJZzWV5dsGho4NFwScRv8UnRdx6RxXC1Jym3KTuxVu+4hbrMHAnWBp9FExOvU7MFXY3UdTfT0V9B3i0ZOojktfR5Nk20j34Xt7w5rvQrTlkWKc2Rb4DteWfqY5vMha6uu4TK9C3gzU4RK9Frwb+AQhC1jXBCEIAEIQgAQhQ2MOM8djbnZ8pFWRA3ne4/hbv8ACqlGLk7I8bSV2TKFQ8EdJN9LWwAE3PiBuFdBYSSRvB7ldbHbmTND4nte062mvcdh3FTqUp0+8iMKkZ7C6EIVRMEIQgAQhCABZfjxjR9of1cR9hGbyNEkg/FvaNXedinMfcZ+rabPCfaPHtnA9hhHY+Zw8BxCiMQcWuveLRK32MTvZNOh8oPa+Vp8+BTtGKpx+rL7C1STm+SP3LDiNiz9mj62VtJ5RoOmOPSGcTcT3DUrUhCUlJyd2XxioqyBM8LYIitURjnYHsPc5rtTmnURtTxCiSMpHRraWWsRtcHWR1/2ioDms1tLNOXqFLjpuvA06wWFkEbY4mhrGCjRzJOsk3k704XhKnKbkrMhGCjlCVqtIjYXOrQU0Xm809VAWvGJ7rmDIG3S7x1KXw2PYP4N/uCqS47j2ur0aipU5WTjfG+76jEEmdOeSakkk6STUrsdnxSdUozQuNk28sm9iNtlibQltxAJoNHhqUa1144qcnFx4FVwSJ6g3JZMivFKWB5MFWLQcmV25551VolVYwoKTO30P9ITuk3aMjULJIWOfq54n+5LG7weCtrWFSGoB3DktusE/WRRv9+Nj/1NB9V0/BpYnH0L+DyzUj6fIuhCFvG+CEIQAISdotDY2l0jgxjRVznGgAWdYz48OmrHZyY4dDn6HvH7W7tJ17FdSoyqPBXOooLJNYz48tirHZiHy3h0mljDsHvO8hv0LN7Zbi5xc9xe9xqSSXOLjzK4aXSPbHCx0kjzRrGipP0G/UtLxPxCbZaS2iktp0jXHFuZtd8XhTW85Q08bR3FlGVV3exRpsS7c2Js3UZTSKmJprO0ai5m/YKkawEwwZh58D6xvdE8Gh1aPwuabjwK3dQmH8T7NbR7aOklLpo8yUd/4uDqpeOqe0i10F0IPAfSOx9G2puQdHWsBLD8zdLe6vcrnBaGyNDmOa9pvDmkOB4ELIcOdHlqslXQf4qEX5gpK0b49f5a8AovAuNclndWKQsNc5pvaSNTmm71XrpU6mYOz/YFKcO9k3ZCqGAukWKajbQBC/3xfEe/S3vu3q2seHAFpBBFQQagjaClZ05QdpIujJS2OlC41YxCxw1FDM+rYmHbrefhFeQ1qRwjhBlnidJKaMYKnaTqaBrJNyx7C2E5bbaK0LpZXCOKMGtBXNYOZPEq6hS53zS2RXVny4W4rgXBMlvtORlOIJ6y0S6SGk3mvvONw+gK2Cy2VsTGsjaGsY0Na0aAALgo3FfF5tigDBR0js6aT3pN3wjQBs3kqXUa1X6kvI9pw5ECEIVBaCjsIYfhgue8F3uMzneA0d9FIrKbb97J/wBx/wDeVlcT1s9LBOCy/Ea01FVW79CwW/HaR1RC0Rj3nZz/AKDzUJ9re+TKe9zne8XEkcNiaVSkBzlyGo1VavmpJv2/BrQpQguyifiw1KWFjnZbXCmde4cDp8UmL00iKeRLNr1Z1Lc7btjIvUpR6I5ykvDoPH0TPKTmzOuPcqJLAgzmRVUmjiNhI81a5FU7XdK8fG7nVN6TqjL1K2JEGrRwHJV7DTaSA7WjyJU9Zz7NvAjzKhcPtvYfmHIpzTYqWMjUI4Yasbwp4XLXsUJ8uw2c7Iwz9BLP2rHrKas4E/X1Wo9HU+VYqe5LI3xo/wDeuh4TK1aUfIhwyXLqWvFfKLQhCF0p0oIQhAGP4wYzyWt1XnJjBqyJpzRvPvO3+FFFYOwdNbJeqs7am4vebmMb7zzq4aTqTrFvFibCL82sdnaaSTkeLIx+J3kNew67gfAsVkiEcDA1ovJ0uc7W9ztZWlVrxguSApTpOT5pDDFfFKKwMzM+Zw9pM4ZzvhHut3eNSp1CFnNtu7GwQhC8AFAYw4kWa3VMseRLqmioyTvOh35gVPoXqdgMXw50fWyx1dF/ioRflRg9aB8Ud5/TXuTTF7HaWzGkb6NrnRPzoydebqO8UK3NV7GLESy26rpI+rmOieKjJK/Fqf8AmB7lfGu1iWUVSpp5W5n+M2ODrYG1AjjYK5AdlAvpe8mg4DZftVq6O8V+rb9qnb7WRvsWkXxxH8W5zvIUGsqLwF0UvitYNoljmsrM9oAIfI8HNY9huDdZvNaAayrRj/hSSzWJ74XmOQvjYHAAkBzr6VGyq81GojGnaKwiVCg51Enu3YmMI4Wis7cqeVkTdWW4AncBpJ4Kl4Y6WI21FkiMh/zJasZxDe0e/JWY2m0vkcXSPc950ue4uce83rlq5urxCcsQx7nS0eGU45m7+xfcHdJtpF8rIZAb6ZJjI3AgnzBVksPSTA/72OSI7RSRviL/ACWWWfsjgnUaRXEK9N739Rmpw+hJd23obPYsPQTfdzRuJ/DlZLv0uoVnGED7WX/uyf3lQ7E5jclddrZaqMVJWsLQ0aoNuLFspKQOzh38k2LkrZjnDv5LLawSJeJPISmUSdxLPmUTGrn3niU6sT6l3Ac0wmdnu+Y806we7OPy+oXs49kzGOZFVcKCkz+IPi0K1SKs4bbSbi1p9PRW6TvfYzNSsCtiPs+BP19VG4fbmNOx/MH6KQsBzTx9P4TTDbKxO3Fp86eqcp4q/cya6wRthdmu4g+X8LQ+jCfMtDNj43/qaR+xZzg86eHr/Ku3RpPS0yt96HK72vH+8rb0EuXVL+9BPSS5dXH+9DSEIQusOrBCEIATs9mbGxrI2tYxoDWtaMloA1ABKIQgAQhZV0wY4Wizyx2azymJj4BJIWZshynuaG5eloozVTSoTmoK7GdLppamoqcS4Yz9IFlsFRJJ1kw0QRUdJX4tTO+/YCqXZ+nQ1z7EMkm7InvA1Vqy8+CyYmunTrSjVnz1M28YOuocE00Y2muZ+OV7G3WXposjvvIrTGfkY9vi11fJTVl6ScHyaLU1p2SMfF5uaB5r57alWqP6ya8CNTgWmfdbX3/lH0vZMOWeX7q0QSfJKxx8AU+Xy8An9kwnNF91NNH8kr2cipLX+MRCfAf+s/yv/T6SVM6VnUsLd9ojH9Lz6Ko4j412uS2wRPtMj43vcHtfR9QI3O0kV1bVaOlx9LJENtpb5RSfVWVK6q0JSRnrSS02qhCTT64/vkZOV61ckr1pWAdESEGgcAnTE2h0DgOScMScz2Q5jS1aBIRpSU5vel3uLVNg6xL2R2e3imGWnNkdnt+YLyUcCZYIk8jTKIp3EsqZRMYWn7x3FOcHuz+4prbvvHd3IJWwOz29/IqySvD7GbLdklIq3jA32jTtbycfqrJIq/jEOwfmHJeaR9tGdqVgQwa7tcAea5wm2sb/AJSfC/0XODXZx3tPMJxaW1BG0EeITrxUuZFZYK3YHZ3EH6+itWI02Tb4/jbIz+guHm0Ko2M0c3jzuU9gKbItlndsnjB4OcGnyJWtTfJXjLzXuZd+StCXmvc2dCELsjsQQhCABCEIAF8/9Ltqy8Kyj/Ljhj/0w/m8r6AXzTj1aeswlbHf/IkYODDkD+1K6p9lI3uBQvXlLwj8og0q1JJVqzGdohRqUak2pRqqZFijUq1JtSjVUyplr6NWVwlBuEx/0Hj1Vw6YZKQWcbZnnwjp+5VforjrhFvwwzHyDf3Kf6Zn5tkG1058BGPVPU8aSXr/AAc1rM8Qh6fyZmXLprkiXL0OWdY0bkxBoHAck5Ym0GgcByTliz5kpC7F3Oc3vC4YvbR2e8KnqLVNmNspOrI7Ob8zeaY1Tmyuzm/M3mpzWBIs8adxFM4ynUZWLMqmMcI/eHg3kurEc9vzBc4U7Y+UcyuIHUc35m81cleC9DNnuybkUFjEMxp2P5tP0U7KobDzfZHc5p86eqp03fRn6hYZEYOdnjvHkpCVRdidR7eIUpKn6veMmpsVM5rzuefJyknPyXBw0tIcO41UfbhSV/zE+N/qnjjVo3gcloS6MxdQsG7RvqARoIBHArpR2L0+XZLO7bBHXiGAHzCkV20Zc0UzsoS5oqXiCEIUiQIQhAHhK+VLfaetlkedMkj3n8zi71X05jDauqslpk/y7PM8cWxuI5L5dSOreyOp/wAPwxUl6L3PQlGpMaUoEgzqUKNSjUm1KNVTIMValGpNqUaqmVMvfREytuefds0nnJGFIdNEmfZB8E58TGPRNuh1n+JnOyADxkB/avOmaT/EWcbIHnxk/wDytCP+0fr8nM188R9F8GdkrtpSRSkZSDRoE5DoHAck4Ym8egJwxZkiyQuxdWjsd45rli9tHYPdzVHVC1TZjElLwG8cRzTYpaE81fJYEy2RpzEU0YU6iKw5lUxrhbtN+X1TaN6cYY/Bwd6JnEVfTXYRmz7zLHIovDIrC/cAfBwKki64cByTDCLaxvHwO5JSjiS9RKssMq8DqEbiOampVBRlTbjUDeAVqVllGRNYK1hhtJjvDT5U9EvEaxt4crlxh5ue07W08D/KLIfZ8CR6+qc3pxZkahYNcxCnyrBFtYZGHukcR5EKwqm9GE9bNK33Zye5zG+rSrkuw0kuahB+R0milzaeD8vbAIQhMjZx1qOtSNUZX/NKlYCv9JFtyMF2s7Y2x/rkaw+TivnZbh0xWvJwdk/5loib3APf+wLDlm6p9u3kdnwKNtO34y+EdNSjUm1KBJM3+go1KNSbUo1VMrYo1KtSTUq1VMqZpPQ2M+1O2MgHi559FH9MUlbZENllb5yyfRSvQ+KMtR2ugHg2Q+qgelqStvG6zRD+p59VovGkXr8s5ebvxCXp8IpBKUjKRqlY0i1g0UyfYlmFN2JdhWXIukOWFe2g5h7ua4YV7aDmHu5qm2ULVNmMMpKxFNq3paIpiSwIXLdEU6jKYwuuHAck7jKwpojMRwubmcXcgmETk9wv2G/N6FRsTr1fSXYM6p3iyROzG/KOSRmFQRtBHkurMaxt4eq5cUmsMTqlNiKmo3VY35RyUG657hscR4GimLK72be8ea166wmZE1gisPjsHe4cvokLA7NI3g+X8Jzh0ezB2PHmCEwwc/tcBz/lMU1ekZdZYZoXRfaaPtDNrYnjuLgf7gtB61ZX0eWjJtpHvwyN8C1/7StNyl1PDHfTryua/C5X06Xg3/PyL9YhI5W9eLSsaVzju8D6IrvHA6U2M5HxDwd9D5LwWgO301GtR3EXLy5LlM96b7VSKyR+9JNJpr2WtaP7yslWgdMtryrVAyvYs5dpre+Rw5MCz5ZVd3qM7vhUeTSwXr7sUauwk2pQJZmqxQLtqTC7BVbKmxVqVakWlKNKrZU2an0T3Wec7Z2jwjH+5VTpPlrhB+6KEf6YPqp7o+tgjsr9FXTuP9DB6Kr47WeSW2SvbkkHqwBeDdE0bKaloNN0IxRy7ajrJyf92KySlokk+xyjTE/8tHcjVEc1CMoFvzAt5pSVOSWw3GrFvcsTSlmFM2WkHRU/KC7knDMs6IpT/wDW4cwsx0pvoMyqwXUdMK9tDsx3dzC5jglP/SI+ZzG+qcR4OkddI2PIPaGVlnwpTSvFp5tq6FKlaNnZkL1iXhepX/25EfwU4Nc3kV0zFmPUZBwlPI1TktLdYZnfV8iSszs1vyjkncT0hBgQACr5DcNMlP7aJyzAsfu145b+ZKypcOk92eyqp9BrhiT2WaC52WM0UrShvvKh45XDTFL+gu5VVp/9OY0ZrGtO0BjTyqvG2c7PM/VMUdFGMLPIlUd3ca2K2+zAyJa33dU/bvC6fO46In95Y3m5SdniFNWn3apTJ4+Q+iq/QU028i81cpFowJIZHEPa3Kc45JYTSprSoN6fWTBkoZQvZp05J/3KatEOcbvE1+qUhjoL6DuotGVCLiroSlTRX7XgQvaQ9+ULjQDJ0HaKnzTWzYusBuD9Hvu9SrTMwUN5NyZxRX6PE/8AlXU6aUbJC0qS8BPAODWRWmNwFCHEVyiTnNLTpJ2q9iu0qqWeMh7TcKEHQVbA8U7VdwN/gFo6W6i0W6WCSaPaHehH5T5ITeRvlGTrV/y8pvNaK/h4GhBHA6l2TkGkjgW6BJcO541cdHDWsYR8R4A+gV1h1OJkmP2CpJ7U57XElrGMyXAAUArpG8lUqaJ0ZpI0tO/R4rX8J2YOleckmp1/yUzkwY1wo6NhGxwH0Sk6akzeoaqdKKUdvAywTDaPFKx1d2Wud8rS7kFpUeBsjsMjp7pbQ9zgOdeKVbAK0dmO91wDa8DeD3FU/QQ2+JTfRGcssMp0Qy97S3nROIcDzu0R03Oe0HwBqtCFjbtrwP0XpsLTpaTxH1Xn0IlMtdUfUo7MXJtZib+Yn0ThmK7zplb+VhPnVXJthI7IpudQj6+aUELhpaOLc7yuPhVH0Y+BTLVTfUXxRwSIrMGu6x3tHmpaNdBq4JjhSxNdM+g1+9u2Aq3YFjHVAB195IAAOnWDeFC4Ts7TIco1v1lMONopGYp3qSbIIYP3N7xX6JRll25PdTkU++zN1V8C4eYKVjY4aGgj9H1UGiXMN22Zux44NI8wEqyyg6KnvB+qeAnWMniC4eIXbYg7WHcA0/VUOJ65DVtjOxngV66zUF4A4UHMp4LKNrv1EjwNyMkDQWng2p/p+ihyEHIjeqHvO8/olY4a6M7jQ+qdZR9xx4EfuofJeadIa35wfUDmp8hVcWigNBmt8f4SzYjvHC/1KIYLrnGnwmg9UsLPvr82d9Es4EWxGWlDV54G76Ju2MHQ0O/LTzKkHuyReGgfNkeRTbrQfwOPBlR3HQvYwKpMUgaadmn5vRKFh2uHBoP1XELtlGfM4g/p/lLGA++e4AD6+ag4ZKmRtqhFbz+q76Is9Pw0PyVPJOJ7Pfoad5qT4mq9jG1teFDzoruXslDEZA6nZI4uH8pl1RreacGf+VJSSsF19djQ4nwbVMySTm3fO4V/SKnxIUoRKJI9ZCKipB+YnlVWezygNF4F2jK5BV9lnddV5O4DIHka+ansHsAbcxvdp5JqgrMKGGxfrD7r/wBI9UJSnwnxH1XibsOCWSNFBQ3EaqJjgo+yO6SVo3NDiABuCEKwtK7a+27iUkhCXZqrYZh5LryacU86hpaQWtIINQQDqQhRPRrgZ5MV5JznC81uBuCfoQvDw6C8k0HgvUKJFkngoZcWfnUBplZ1LtVVFRG47cooQrZbISj3mdrtiEKsuHATbCgpE5wucNDhp8V4hVM9Z5gXPaS/OOU692cfNSSEKJATXrV6helZ1MwBlQADtAv8U0mmd1YOU6uVStToQhUMiySs8QDAQBUi80FfFeIQiJXIViSduYGirQAdoFChCg9yDGsLyW3kniappannrYxU5J0trceIQhXLYokShYBcAANgFAmrxU3oQvYlMhOYZPZu4XKawM4lt5J43oQr6W55S7xJIQhNj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69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Study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81600" cy="4485640"/>
          </a:xfrm>
        </p:spPr>
        <p:txBody>
          <a:bodyPr>
            <a:normAutofit/>
          </a:bodyPr>
          <a:lstStyle/>
          <a:p>
            <a:r>
              <a:rPr lang="en-US" dirty="0" smtClean="0"/>
              <a:t>Present </a:t>
            </a:r>
            <a:r>
              <a:rPr lang="en-US" dirty="0"/>
              <a:t>regional leaders with an </a:t>
            </a:r>
            <a:r>
              <a:rPr lang="en-US" dirty="0" smtClean="0"/>
              <a:t>objective analysis </a:t>
            </a:r>
            <a:r>
              <a:rPr lang="en-US" dirty="0"/>
              <a:t>to support decision-making</a:t>
            </a:r>
          </a:p>
          <a:p>
            <a:r>
              <a:rPr lang="en-US" dirty="0" smtClean="0"/>
              <a:t>Deliver </a:t>
            </a:r>
            <a:r>
              <a:rPr lang="en-US" dirty="0"/>
              <a:t>a </a:t>
            </a:r>
            <a:r>
              <a:rPr lang="en-US" dirty="0" smtClean="0"/>
              <a:t>defensible transit solution that provides </a:t>
            </a:r>
            <a:r>
              <a:rPr lang="en-US" dirty="0"/>
              <a:t>a </a:t>
            </a:r>
            <a:r>
              <a:rPr lang="en-US" dirty="0" smtClean="0"/>
              <a:t>path forward towards implementation</a:t>
            </a:r>
          </a:p>
          <a:p>
            <a:endParaRPr lang="en-US" dirty="0"/>
          </a:p>
        </p:txBody>
      </p:sp>
      <p:sp>
        <p:nvSpPr>
          <p:cNvPr id="4" name="AutoShape 4" descr="data:image/jpeg;base64,/9j/4AAQSkZJRgABAQAAAQABAAD/2wCEAAkGBxQTEhUUEhQWFRQXFxUVGBUUFxQVFRQXFRQWFhUXFBcYHCggGBwlHBQUITEhJSkrLi4vFx8zODMsNygtLisBCgoKDg0OGhAQGiwkHBwsLCwsLCwsLCwsLCwsLCwsLCwsLCwsLCwsLCwsLCw0LCwsLCwsLCwsLCwsLCwsLCwsLP/AABEIALsBDgMBIgACEQEDEQH/xAAcAAACAgMBAQAAAAAAAAAAAAAEBQMGAQIHAAj/xABJEAACAQIDBAcFBQUFBAsAAAABAgMAEQQSIQUxQVEGEyJhcYGRBzKhscEUI0JS8GJygpLRorLC4fEIFTOzJENTY3N0g5Ojw9L/xAAaAQADAQEBAQAAAAAAAAAAAAAAAQIDBAUG/8QAKBEBAQACAQMDAwQDAAAAAAAAAAECERIDITEFQWEEUXETgZHRFCKx/9oADAMBAAIRAxEAPwCze0zZI6oOvA1QujZyTITuBFdD6Z48mLKeNUXCqMwtW3t3c8+Ha8NiYygOm6qx0xaOSPS1xQ2ChkyDfal+24mTfS4r5K0uFomLDVspqeHfQRvsvENGLCmKbSYmpdn4AOoNFS7NC60Abg8U5FFWY0LgHApmJxSqoT4jDFqW43Z9lvTzE4gA0Bi8VcWplVd6utxHRBStglCkAjr0m0lgMYYE9ZIkYtbTOwXM1yLKLi9EMABckAczVO2rtDrHPIGw7rbj48anK6Em3WVDIBfXnb6VtG6sb3pH0R6Rrio8jkdegs68WA0DgfiXnbUVJteCwvra18ynUDnpvHeN3G1cfUwuPed46sMpl2oHptJD1TZiLgaG9c12Ts0TEZSSxOg435nu76L6XbPFi3XMQdRuIPnVn9nmyUTDMw1lOUsTvCkXUDkNDUdLGZ5N+pll08B2GwmRQu+w38zReHBG6tylNdl4YNvrv7SPOve7LpJGNCzg8atjbPUUr2phQNRT2NK6Y60KUa0dRmOmWgyrTCDZjMKgRbGrBs/GKF1pUaJ32SRvrbCYAX1p1iMWG0AueQ1oBcLLmuQEH7ZC/Df8KJRofDgV5VvJg1tVe6RdMcNgGEeIeR5cobq4k4NoDncheBph0Q6V4fHKxiUq6GzJIQWF9x00Ip2Za37CXHevcXHgFO5b+ArE/R4PwA8f8qeK9bZ6jlVcYpnT7ZwMWYcDXOMMhBHjXRelGPJjykb6pUai9X7Mvw6NsHFoYRfeBS7pG6uthvqDZeCYpcbqH2nh2Ua0KJEw9ExwV5TUyUA32ZiCotTCCdnNq02JhAwp5g8AFa9K05EEOzGooYA0yr1Ryq+MIcXs40BicCQL1ZsRMANao3S3p1BhiY/efiL6D01J/V6ey0lyUPi8WsY11P5Rv8+VUvFdOHcWQiO/HKbjwz6VXZcbMCW61nvrfMb+Ntx8qLkNLD0i242Y5j2d+VRe3j/U1VDtkF7i9job28j9KGk2hIQQTvOp58PkKXzpvI159/6+lRtR+drNG6TREh0NxY2PeL12nZG1kxWGSVWDBgCSDls/EPb/AIbg8d1fO2GxObS976Dhc8rVaOjb47BSFoomKse0hKZWG4jfvpwLT0z6Puxd4gRY3KDTOTzXcj+HZfhrpSDZnSOeGCTGKReKaJXgJ34dl6tlYcDnKG/A+dXybaueEOI2DHKoQ27DObGxuRYC5KHQ20qLpbseWXB4iBV1PV5dwB+8UFt+nZLGp4SXcaXO2caZ7G2zBi0DwOGuAxX8aX4Mu8cuWlOMNIVOlfP+wti42GSwR43U3V1ZdD3EHca630S2/K9o8ZEY33CUZcjfvAHsnv3eFXtjYt7440FPMTvpqNm9/wBalGzE43PwHwp7g1Vby1NHs6Rtym3M9kepqwCSKPdlH7urfDWtcPjRKSoV1tY3dctwb7gdeHEUchosi2Ad7uB3KL/E2FathFjeTTMETMA3E6b7WqwwyXW9C4mFfvDfUrYju0o2LHMemfSXFwwu0bZABosYCC50FyNfjVc9im0JDj5WxLs5njy5nOY51a6i53Cxarz0tw0bQMptYlR6sKP2L0JwsFmVCx5ux+S2Fa/6zHuxlzuXYB0t6GR42czNKgsqoFN7gKO7vJpNgOijYRxLAxV148GHJhxFdRw6Ig7KhfAAUJF1TopIBuAeOt6J1bJr2VenjvfuK2dMXiRyLFlBI5HjRBoT7QAABoBoByrVsVWTTYTpDspJE1v5G1VVNhR3/F6/5VYdkdIDNiMZDKYVWB1CEMt2Qx5mZ7k7uJFgLkHUE0lbpXDicHjWDJhSjSQRSkqxdihMbpZQbmx7IubC4PI2OKz7DVVTLy51FjGgnVsjq+VipyMDlYb1Ntx7qqfQzpfh4dmq2InMksd+sUqWlGeVsii/v2BAve2nCkXsw21hojNhu2rzSFoiwBBVR2FZh7r2DXO4m2tGz0uI2PH3+tSrsqPv9ai6L9LEkOLXFvhYzBK4TKVF4VtZ9Scw1HaHE2sKB6LdL1GBxEk8sc+IhM0gQ5YiyA/dAdkaMdxAJ7QFr6UbLSxYWIRglb6DnRmHxGYX1ovZk6Twxyqq2kRWsMrAXGq3GhsbjyopYlG4DyAo2NBY5D31uQTxNTKo10/VqU9M8c0GAxMqHK6wvlPFWIspHeCQaRlfSPpHhcN2Jp1EhsFjBzPqbAlR7o7zYVRdv7Dhw+aUpJMzEuXR7sUFyzIbbt3HjXJ3OpPrzN+fOu09E9srPs0O5GaOKTDvc6sYVzL5lLN5mrmG089exHs04LE2EUzEn8DOUf8AlIBPlRh6Lw7+2f4vra9UnozsoiSFh+F0N/Bga7zJ0e7PvC/K31rOrim4b2Ywyx9YWZSwuADfTgWqTof0KwoTEdbEskqyOlpBmEaLouUHTXU5u8VesHMESONjZsoW3eBuquhjh9oansTqV/i3rfz0/irHLd8Ojp4bcb6YbBTDYwdUBkZlOTgGzC9uQGhrr+xdhL1RlxFzfVVvbTmba+VVTp1swNjYUBv2wza3IUan1sB51ecUsmW1s6jiln3dw1FVLdaLLCTL4VnFRIHYL7t/Ejw46eNWvBnrIVvqbZT3i36PlVLeQ5iTobm48eFWTotirgpyOYeB0+B+daRhVe2zheqlsOFte+2vxvW5kuob17jTvpdhLkPzHy3/AOEedINloWJj4n6VOWUxlyy7SBcej212MOQ71NgTwUjQeWtWRcGpUZ7toL5iSPTdVLwxyWWNiAt7sLXZtLnW/hV2wbkxqTqSoJO7W1eP6f8AV/5H1PUu78SzWp/d/Hadtk2jiVR2VCjkoA+VBwj75+9F+bUaT8qBvaRjyVPTt3+Br2wJwvuD9caixABMn7vf3UlhxcrEr1hyh2tdEU9lzbde+4a8ab4/FJDFLLKTkRC7kAk5VUFjYanQcKNaLe1W2rs2N1YMptv95x7pvwPdTZdtRaZA7W5Agf2iKjg2lg5xePERODwV1zWP7JNwe41mEwI1gjE95/zq9p1rwlO0WIssX8zc+4D61Ps3BBYkW24W3nh4mvRbTjvZVQkbxmFx46d1TLtWPW4IPK39Dao5TTThlPLcYQcvia82CHL4mqbt32ow4ad4Dh5WZGyk5kAN1DKRqdCCKqL+17GdYxEcGQ+6pVzlH7wcXP60p9yVrY2DDzMkamRgT1cfCVc1mU/wXOummtVti2W1zpY33d31+ddn2Ts/7PtTFWG9cWx3e67wSx28pSNfy1QMZ0f6vBSsy3kDQSDUZkEkEcsgI7hJ8KQLcGI+pDNe95x3X6j7o+UjA+VTbJhV1m1tIqxvGb216+NGA7yJN3dT3o10bWXZmNmO9Ovdb3BHURkqD55r039i+yIpGnklQMyGDJcXC9rOSO+6qfIU6Io0a3cgKWADEgb8qgknyAvUSi6XsQQ4F+BDKxA7iCh9e6ui+y3YwkfFOV96Nokv+ESmQEa7yMi+tE+z7YvW7Ox0UihSWePNJb7uVIFDN3BXPwPfS2Fh9kkbrgApNu2zLcaZZO0CPMmrbs1pD1nWW99gtvyDQX79DQfQ+ArgsMD/ANhD3W+7U00w8dr0Bu7W4X1Aqqe0pm/3Xi7j8At/7i6+W+rfS7pCkTYaZZrdW0bI19LhlIsO/XhRA+TGTTNce9ly8bWBBA8yPKrN0TxTLFLCCcsuU+DC6k+aO49KF6UbEEDAq2aN82TNo2lr7t+8a076H7LibD9f9osyMesjVM5RQxA0XtXsA17Hf3XquUn7pmNvt4dD6H9HQQCd1WXbXSlIXWJVaSRjYKlm42LEXBAHE1zpunbNfD4EKzZScxOircKWsbE6sDb/AEq/dFcGsWEWQ9qV1zSSsBnc3O88hwA0FV1McenuW7vx4T0c8+pZZNT5839kBgLENJcMTca6g0g21Z5yH7TEWBPCx3C1PMROWbzpccCzTZyPxG1/nXFk9LC6qGDZKqwc3Mg/EdSRusSfKrsYVYkZRcX14+u+k82z2OU3A8jR6GS/ZYHuJtb1OvjarwY9a70A2qy9YsSp1jEXIksygajQvuPZbjwrwwsMciFVCSNcZczDfoQbXH+lMDhgGLte9gBlLWABJ5b+1voUKgkMzkNe2X9kDcPiTU9XrYdLHlnlJPlg9tLCmSPKyspBuDo6g242sfhvtSKPCrBovaLkhn4AAjsjlvv32PKjsdtfO5UcOJ5MNw5cKRzYv7lWB/Eg9ZQK+Y9Q9Tv1F/Tw3x3+Lb7W/Hx5+/2Tch8NllyDdkzf2rVcMPnMSBTbsjgOVUgT/f8A/pH+/VmwsRZVbUiw1Y3UC2lhnAFaeg5ZZfUZ5Zd7cZ/04Kkj/NKx7gST6LROGw6IL3963vG1+Q18d1RLCdLHT9kgD6/A1IIbanfbuJO/iRX1W6NK/hUYKTr77+mdrfSi+mjH7BjeX2aT/l0dFg1y2zHU30XmSbb++pdpYJJ4ZoXLBJUMZK2DAMLG19L1VqZNPltJK6b7JsZmjxETe6jRupudOtDhgLbh92D/ABGpNqexZxrhcUCPyzqQd9/fS/8Ado7oT0FxWGWfrWRJGaMLlbPHIqhiSdAw1YgbuOlTl3nZr09TLusssUQXQAcsujX8aRCQqey7ysxsiKDmuN4YDW443tbjamcew8W5yukSqD73WNxvYoyrmuBa9wLnuqy7N2asILaNIVUM7BSSBwBAGl7mspjcnTl1McJ27uA+0mQjGsSpDNHh2ZTvVhCiMD5oarEIaQkIrORvCAsR45a+kcfsDBySmWTC4dpSQxcxjMxFrZjx3Dfv40Uk4hULCEjXTsoiKugsNAOQA8q3kriuULDsQNjJpFGW64gDQEkuIAxYnU6xm175QLDTStsPsWBEWOSGKRpBGjkoCXH2dVZn4H3QD3VYZEtc2Gt7+epqFZEbUFCR8OFIyjomkMWyUaVFVDFJJKFF/fLtJZQLnedBSv2PYVUwTlb5mxDA5veCqEVQ3LQA6c6s2HwXVxhEAKC4A4WJJtblrah9kYA4aN0j3asL8CzLppuFGhsu9nstlxqSELlxcwU3VewLKMvIdkm/MmouhEQhw2KjN3jLyuBIVLMHRbBmGrEjeTre9V7a7mPF4hUVbZiNb63JYnfvu7VNgs9rLGtjv0P9arinm6PsWQDDQhiARFGDqNCEANGCVTuYHwIrn+HEh7DIoBFtx3HzpvhsGY0sALb/AFo4jktRksLnleqPt3axmlCAdldbHh3nvq4mQBLm1gAT3DLfX0Ncbwe2ZmzuVjUsxNgHLBb9ge9oTv8ApULIPapn6yIlTkCMFPAktdh42C1z8OVPZYqd/ZJU6bt3ia7BtGP7TGBiI1yKcwyswYmxG8HdrS7DdGcKquOp9/KT23LDKSRYk6b9arfYtKV7Pi325FW5LrIum/3c/wDgr6a2NB/0WNW35AOB17q4tgtlwwYiJ8PGRIGCXLyEAzhkVbX/ACl2J4BeZFdvhmsmgFgunIWGlZZ5SNMMaR4tQJbDcKMSMXBPf8aQtj3LrcL23yjfc3Nr76sMp17qyxsrouNxbM5I8DcfrwoCHaDk2JikI0zIpiGbQ2XNK1zrwvbxpgrDQcz+vlQo2jFlsGijA0Km627spy2p5Ycsbjuz8eWXU8RqzzHchAvrlym48b/MGk2PwE7yK/V5FF7gyO5PfYgBbd1OTtVLW+0RBb7zJDu5WuxPwqPFTRPuxoReUcsMfzU1zZ+ndDOWZTdvvbbf5u6x4ylGG2O5ZpA9wwAygbsotW2F2GCoQDMBrYtqNcwuLc9ahfZ+Df3dozk3vYYtSp57tDUWK6LYTNc4h7d80VvMPYn+ajp+n/T4eMJ7fPj8lMZDMbFN+1a/ebW9BT/BxhFUZ1sFAyhhwHG9UuPolGxtA+GkNibdSkhtzYpiN3famWzujTRurDBYImx+8TPFIp1FhdGOtzxrrwwmPaRSztFcXBsDwDufSzC3lXlRuRPIXLDzvQgEqLpCQfypKGXyzAW9K2GKxNhaONTyeRmsb8cqWtbW4J10txqwNjcfmHHg3Op8h8t9/HupPisQbm1h4DS/G3denLg5Tu3L9K00jaUOLb/hWjxA8T6VrGpooLSNCIdN5qM4YcS3wou1etRs9FWJwUZ3l/LL/Sl82GhG8SnzWrBLFelWNwx4W9KcqbDLGJdDoN3HjSlMeqaCJBfkLV7bmMmRD1cfWfs6gnwNqqa7anLa4LFDwQMPXNRIVydDgcML2tQ05HaHEW/vLSnZ+0MTaww7KDxk0I/hF/nRixP2ma+oGvfnWjWj3tVNo4Ati5jl0LnXnoKsuy9nDKLjWq/tdpvtMuWGUrnNmEbkEWG421pls6eQadVID+49relVfCZ5P32evKhcVHYHWpM0jDUH0NRNAw1yn0NSqqn7T9ryQ4cxQm0s/VoDyUL2v7w+NU3DouHiVL3YkC7al2J1Y1a/aRDmxWHJ3LEW87gVy/au1S+PjiU9lGUHxGrUlRdmPE+QqGWUC5J0AJJ8NahkkuRSzpLisuFnIP4LfzHL9aQI+j232ZZZW3x4zDYj+ArLGy/8u3jXWcdtnOi9VIQGAIK2sRwvXznhcayAqDZWy5gPxZWDLfwIB8qt+xOk6oLeq3sPLlWXUwt8NunnJ5dExEpV0leQdg3tbTTdQ20valFF2SCx4ZR8+VUjbPS7rBkSMrzd9w5kD8R5VTtoSZnJ31OHT96efU+y69IPadPKCsAMYP4m97yAOlUjF4ySU5pXZzzYk+nKoK9WsxkZXK3yxlr1qzWDVJbRmxvarNtjEiXCq286eo0NVeiFxB6spwJB/XpQHTP9nxrbRYDjhZQfKaEj9d9fQWJQkADx9K4F/s94rLjpI7D7yAm/4h1bqdO45jfwXlXfMUTpbjpQVRuuZR3UHjRmsAN2njTMJYWG6hplsb8acKq/iYiCQbg1YS1lP8P0pXi7sSTvptJHdSP3fhanSkSLMKnDUlxN1Fv3fmKLwdyfKlpWzCvVgV61I2kr0rxTOdw9SF+Zo7GK1tN3Ln3VtAilQQoFMlS9ovQ9sdhikQQSggqXJUA311APCqDsv2W46Iqc2H0NzaR//wAV26V7Ak7t9BQ4tJBmRgw1FwbjSqmVTwn8gtm4F0jCuEuBwJI+VG9X2O1l0YHQ99SFTQUmcrJcra6hct9O0Acx4m/KkfgMNjyBibra5PvHiazi9ku6hRJlHHKRdu43FP2XS1QlWGum8frdS2NB8Jh3QWCqP4ifpUzwvdTpYG59DRSG9Zo2elG9ouDYRrNbSPsk9zW3911A/ir592Fd8W0h4F3v3m9vnX1ntDBJNG8UgujqVPgeXfXBcf7LtoYSV+oQTxG9nRkD24Z0Yg3/AHb0jD4vabgAIY0HZDOb59WvmG+1jlFwO4771WsftGyTYdnEisxyyCw94h9Rc8b6URtTY+Jjv10Myfvxuo9bWNJBg2c2SN3PJEZj6KKAUTYcqeY5itEU8L10Xo17KsdimBeM4WI655xZrfswghif3so76T4jYgTcb296+/vtQFYKNbU+X9aiNHTLqaFdaAir1ZtWDQGKzXqxQHq2QVqa3hFAdN9gi32of/LS+Xbi/rX0M6X05V83+w/E5dqAfnhmUeWV/wDAa+jMNKTfXlTIS1DyrfxqBMY3ED5VMsl9bEHuP9aBsvlXWm6f0oGXDX1zeo/pRYvrlIB0sSLj0uKKUD4yC9/L4WrGEax13W3+tSO0o3ord6nL87/OoDjVGjK6HvGYeqkimDMGs0LGwYaH46+lRyROdx9aR7GGtNRuHxoOYPvUFT43FvS9Q/bXX3kJ71v8rUaG0XTHaIgwsjlS4ysCAQDqDuJrkfs36cqJY8HFFIxlkJMkhQBVCktZV7l510/pjs6TE4Z4VKqWtYkiwseOtc26E9A5MLihiHmhYKHACOu9hluST48K0knHyz3eXw7BNiRltlZr8FBJ9BQ2HymNwiuiggZXXLqWBuBQg2Q8n/WtGN+aNhfw8KaSp1cIXNmtlGY+8xuNT31HZXcxoeeG99xoivVK0cbfq1q3V714oDWhXX/KgJL1qZNbcbXrNRSRm9xytQAe2MWVUW439KVriiCDwvemeKwW4sbkm3cBbhQ2JwYC1c0zuzWGXNYjv+lfNe3MTkmmXiJJF9HYfSu/Q41cPhWmkvljSWQ8yF1sO/Svm/FzGSR5Xtmd2cjgC7Fj86mrhHK1CvTAxcTUbx0jAiOopN9MXSwpa+80BivV6vUBg1JFuqOpIqAs/s52iMPtPCSk6dcEPcJQYjf+e/lX1X1m8kWtr418WRMQcw0I1HiNRX2hszFCWGOTg8aP/Oob60BsIEazDyrAwttx05WqVoF7Om43FtNaj+0HrcltMpa/IhrUyYaE1mNbUReoogcx5Ugikj1vQkOIYaE38dfnTUqKEk2ep1BI+NOCxkZG3gelbA23XHgdPjUDYFhuIPqKgeOUcD5EGmDD7Qo0J9a80in8QHmPrSGZ3G8EeIIpTj8awOm6jiXJaNsoxibILsQQN31NVPAbNmXNdNNABmS577376ebTLKutIEnBNVPCLe637MYhbFbeYPyNb41wVF/zClWFw5y3FR4tStLSt9nLcd0fxwxGJKRTtmmkKN2iuVmJBGu7XQVnov0VxpxMSzxziIyAuzFgCoudTfdpbzrpCznmfWpVmPM1fO6Z/pzexuB2bLCcqtmj3DMdVHLdrTq+mvL6UkwrEnfRjRms73aTsMQ6C3zqZTzqDCILUTlFSqMZqxmrSWEUM6UwTe0OQDZ+K/8ABI82YD6188TV272py22dKAbF2iX/AORW/wAFcNlfSiiAnao1fWpGgJ31E8FuNI0eKktSsmjpo++gyRQGlZrFeoDxrda0NSIhI05UBGK+tfZ5Lm2Zgj/3EI9Et9K+SL19N+yfbF9lYXQHKHj7+w7AfIUFa6Akt7Uj2lizHiBl4lb+G4g02MqjIScubcDxJ4X86RbTwZkxRGawsP7t9PQ1WKcksWNyxZGBsG0YH8KsGPnw86eqbEnv+Zqs4mErhBp2i2vlc2+FWDEThVY6GxFx58aKII60a30txOg5VvmHOgEW9mBPaAOuo1sd1R/ZnbUZVsSNRmV++2hG6lpWzSvUogxLZLrIHstyDZtQNRcWI870Tg9oByBmQ3vYqw1t+z/nRobHVBJg4295FPiBUpcAgcTe3l+vhW1Iyja9miPhVKVDerNtdWRO6q7h5MzWrSeGV8rRsfGAJY1tjplYGh4tnNbSosbAyC9HY+4QLUqih45aaYfDEi9FNjDGxpj9o0qEYI1n7OQKkCMLPY0b14pfBHRYhpU4zLiOVCtJU3U1HLFamHOvbTiCMHCo/FiFJ8Fik+pWuPSaiuqe22e0WGTm8jeSoB/jFcoJ09PnSpxBJGeBoOaNudGSyULJJSMC6HjUVqMaehpWvQGler1evQGDUi7r1Hat+FAR13b2FlpcDJGCD1c+7iFkRTfv1zVwmuw/7O2JtLjI7+8kTgfuM6k/2xThV2zHIAILgnK6eXZI+dqnMC9cWtrkA+JpKcbLEe2LrfTNqPJqZ4PacbnXsnv3eRp6qZY0xuGuFH7evIApZj8aJw0fbk7z9aKIB+daIwu1qW1aKMFstgcwkIvrlA017iadRJYWJv5WoZsaimxNj4URFMG3Gi7E1EDbOjJvlAPMafKt5MEhvdV136DXxoivUj0XR7PVGDLca6i5yneNx0G87rUHtHFZHJcMl9zJchgANDl4+Ipvid1/Aept9aX4xSfccr628rGqiaj2xIrRHwqjwNZvOrHt2Fkj7qq+FbM1quTsz3tesFtVcgvvqHaWOVlIpcuzGsCKhxmHZBrS1FbqJDrT/ZmNAWxqtLJU8ctFh7W045a0lxgIpPhwWFTdURS0exUM9FjFULhoL0YMLSoiNsTWj4i9ZfD1DJFagOTe2SfNiIY/yxM3872/+uucyC3rVp9o2N6zaEttyZYx/AO1/aLVU8Q+tvH6VJxDMgO6gpYzzoiVqGlegw7Co231JatW3mgNK9at8tamgMGnPRXo7Lj5TBAU6wK0gEjFQQpAIBsde1fXkaTVePY7iFj2nG7sERY52dm0AQRm9/hQFU2tsebDTPDKhDoxU21FxxBG8VdfYs7RbRVmOVXjeI3/ABZipUd3aVdaB6Q7UOLnnxGQiKSV+rZh+Wxy34kIUJHC450NgsQ0bo6mxFiLcwaxvVsdM+nl819N5/8AThQcuCQ7roea7v5f6VKraC++1YLV0uMOv2iLVTmX9nX1U1jD7TcMxIGu8EaeXKjIX1o5oEYdoA9+4+tGxr7BHw6TZSbqbX8uV6Pw+CVN2b1rEEQFgNwFtaMqbVSMAV4is16kav8ASbZc0qXgkZXGoXMQpI3W5Hu3VVMP0vaLsY1GVxpnRSc3cyjce8aeFdIc0p2rsKHEWMoJtutYH1tc1eNnis8sb5gfbWJVoT4VQIZLNfvqwbcNk0qsw76rWkS7X7AbbXIL76F2ntFXWwpBGNK9JRpW0qtUyNQiVPHQDjZuJymnPXBhpVZipzsoa0qoZDIQaM+0VMIhyrzRjlUq0AnxVCy4uwJO4Ak+A1qXGqL0h6SORhMQRoRDLr/AaEuDbQxJkkeQ73Zn/mYt9aX8aIm3UCG/XpUraymh3qd99QvQEL1oDW71EaAyzXrWvV6gJ8HFma3dem/RrCwtKWxJcYeMF5DGO2bm0aKToCzEC54A0u2Yf+If2f613n2K7Lh/3WH6tS0rydYSLl8jlUvfgANAO87zS1s5dXbku29q9fIgVBDBECkECm4jU7yx/E7HVmOpPhUWHjJdEAJJKgAakljYAeZroPsz6M4Wcu80IkZHbLmLldBpdb5W8waD9mn3+0ppZQGdRK4NgLMHVAQBoLKSBppWNxt18u3nMeWvZ2FjWpatDWt66XnJFokTkCo8MKnkQUBiGck0xjJoPAoL00pVUR3NQzs4GmvhRVYNI1Xxe35I2syZhyNwfIit4ekMDDWTqj+WUfJhoad4nDI4OdQfn61Qtv4dbDQb/wCtXNVF3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8" descr="data:image/jpeg;base64,/9j/4AAQSkZJRgABAQAAAQABAAD/2wCEAAkGBhQQEBIUDxAQEBAREBAQEBAQEBQPEBQQFRAXFBQQFBQXGyYeFxkjGRIUHy8gIycpLCwsFR4xNTAqNSYrLCkBCQoKDgwOGg8PGi0kHyQqLS0sKiwsKSwpLTUtLSwqLCwsKiwpKSwpLCwpKSksLCwpLCwsLywsLCkpLCwsLCwsLP/AABEIAMIBAwMBIgACEQEDEQH/xAAcAAABBQEBAQAAAAAAAAAAAAAAAwQFBgcCAQj/xABGEAABAwECCgcFBwIFAwUAAAABAAIDEQQhBQYSIjFBUWFxsQcTMoGRocEjUmJy0RQzQoKSwuGisiRTo9LwQ3PxFRZkg+L/xAAaAQACAwEBAAAAAAAAAAAAAAAABAIDBQYB/8QAMxEAAgEDAgMHAwQABwAAAAAAAAECAxEhBDEFEkEiMlFhcbHBE4GRFKHR8AYkMzRCUuH/2gAMAwEAAhEDEQA/ANxQhCABCEIAEIQgAQhCABCEIAEIQgAQhCABCEIAEIQgAQhCABCEIAEIXj3gAkmgAqSbgANaAPVU+kTC74II2xPdG+SSuU05JyGNqbxvLFM4DxihtjXGEnMNHNcMl1NTqbDqVOx3kZPhCGGV4ZCyP2ji7JyQ+rn37clrfEK+lHln2+mWU1Zdi6ZYpcZgcG/aWkBzoqDdMcync/yCMQ8H9VYmEjOmJmO2jrmf0hp71l1mtkjbMbM5wdEJzK0it+aWa9AOmitGLmOj4HZM5MkJoPijoAAWD3afh8N+bU4ppoP6UXe7y+i8BH9fSU1zfnoaWhJ2e0tkY18bg5jhVrmmoISibTuaad8oEIQg9BCEIAEIQgAQhCABCEIAEIQgAQhCABCEIAEIQgAQhQOHccIrJLHG8Oe5178ih6tmpxGup1C+gO6soxcnZHjaSuyeQkrNaWyMa+Nwexwq1zTUEJVRPQQhCABM4sLROmdC2RpmYMpzBWoHHRW8XaRUKExzxsFlZ1cRBtDxpuIjafxnfsHfoF+fy2W1WPqLWQWh7i5rjUuytPta++C47wTW9MQo3jzSdvApnVs7L7mzqr9IOGOps3Vg0fPVnCMXvPgQ38ymcCYYZa4GSx6HCjm1qWvHaYeH0OtUcu/9SwqB2oITXcYo3fvefA7l5Rj2ry2R7Ul2bLqRM1htOCXQWoZzJGt6xtCA0uFTA/iKUO0HYKx2G8JfarTJMK5L3VaDpDQA1oPcFsmErLHLE9k4aYnNIflGgptrqOuuohZFasXBC97YJhaGC9rsnINK9jY6l19wNVncS1saenmpPtSwvu8/sI6yDjTaiRzAlm6Cky2mnSu2a+C4tnPT2NE6NJ62aRvuTnwcxp5gq3qg9GM+faGbRE8dxcDzCvy7HQS5tPFnS8OlzaaP4/DBCEJ0fBCEIAEIQgAQhCABCEIAEIQgAQhCABCEIAEISNstbYY3SSODWMBc4nZ6ncgBhjHh5tjhLzQvObEz3n/QaSfqFmWD8DT4RllLXjLoXySvrk5ZGay7RWncBuAPeFMIS4StQDG5zzkQx6mM01PcMpx+gWn4CwMyyQtiZfS976UL3ntPP/LgAE8/8vC3/J/sK/60vJGX4ExinwZO6KZjg2vtIXG6vvsOitNYuPmNWwbhOO0RiSFwc0+IOtrhqO5McZMV4rdHkyjJeAerlaM9h9W7RyN6zSOa1YGtNH9k6DeYZmD1FeIrvvqbjV8mSzT9DY1BY1YzNscd1HTPB6tn73fCPPRtIbPx8g+y9c01f2RATn9ZStD8OvK0U33KpYAwRJhS0umtBJhDvau0ZR1Qs2ClK7BvNUU6Vu1U2X7kp1L9mG7HmJ2LbrXJ9qtdXx5Rc0O/6sle0fgBGjWRTQKG+4Uway0wvilFWPFDtB1OG8GhHBOI4w0BrQGtaAGtAoAAKAAagulVUqOcrk4QUVYxyK3T4LltFmJ+8YWg6Aa9mdm/Jry/CpjFy2mwwZQjrNaQJA53ZbCC5sYoLzWjnau0Facb8W7Pa2xmd5idG6rXsplllc5lCLwfLxrCY0ua90bogRG2IR6KBoa40HgVlcV4l9Kg6cJJTbXhe3oLzpygnJdCKtuFJZzWV5dsGho4NFwScRv8UnRdx6RxXC1Jym3KTuxVu+4hbrMHAnWBp9FExOvU7MFXY3UdTfT0V9B3i0ZOojktfR5Nk20j34Xt7w5rvQrTlkWKc2Rb4DteWfqY5vMha6uu4TK9C3gzU4RK9Frwb+AQhC1jXBCEIAEIQgAQhQ2MOM8djbnZ8pFWRA3ne4/hbv8ACqlGLk7I8bSV2TKFQ8EdJN9LWwAE3PiBuFdBYSSRvB7ldbHbmTND4nte062mvcdh3FTqUp0+8iMKkZ7C6EIVRMEIQgAQhCABZfjxjR9of1cR9hGbyNEkg/FvaNXedinMfcZ+rabPCfaPHtnA9hhHY+Zw8BxCiMQcWuveLRK32MTvZNOh8oPa+Vp8+BTtGKpx+rL7C1STm+SP3LDiNiz9mj62VtJ5RoOmOPSGcTcT3DUrUhCUlJyd2XxioqyBM8LYIitURjnYHsPc5rtTmnURtTxCiSMpHRraWWsRtcHWR1/2ioDms1tLNOXqFLjpuvA06wWFkEbY4mhrGCjRzJOsk3k704XhKnKbkrMhGCjlCVqtIjYXOrQU0Xm809VAWvGJ7rmDIG3S7x1KXw2PYP4N/uCqS47j2ur0aipU5WTjfG+76jEEmdOeSakkk6STUrsdnxSdUozQuNk28sm9iNtlibQltxAJoNHhqUa1144qcnFx4FVwSJ6g3JZMivFKWB5MFWLQcmV25551VolVYwoKTO30P9ITuk3aMjULJIWOfq54n+5LG7weCtrWFSGoB3DktusE/WRRv9+Nj/1NB9V0/BpYnH0L+DyzUj6fIuhCFvG+CEIQAISdotDY2l0jgxjRVznGgAWdYz48OmrHZyY4dDn6HvH7W7tJ17FdSoyqPBXOooLJNYz48tirHZiHy3h0mljDsHvO8hv0LN7Zbi5xc9xe9xqSSXOLjzK4aXSPbHCx0kjzRrGipP0G/UtLxPxCbZaS2iktp0jXHFuZtd8XhTW85Q08bR3FlGVV3exRpsS7c2Js3UZTSKmJprO0ai5m/YKkawEwwZh58D6xvdE8Gh1aPwuabjwK3dQmH8T7NbR7aOklLpo8yUd/4uDqpeOqe0i10F0IPAfSOx9G2puQdHWsBLD8zdLe6vcrnBaGyNDmOa9pvDmkOB4ELIcOdHlqslXQf4qEX5gpK0b49f5a8AovAuNclndWKQsNc5pvaSNTmm71XrpU6mYOz/YFKcO9k3ZCqGAukWKajbQBC/3xfEe/S3vu3q2seHAFpBBFQQagjaClZ05QdpIujJS2OlC41YxCxw1FDM+rYmHbrefhFeQ1qRwjhBlnidJKaMYKnaTqaBrJNyx7C2E5bbaK0LpZXCOKMGtBXNYOZPEq6hS53zS2RXVny4W4rgXBMlvtORlOIJ6y0S6SGk3mvvONw+gK2Cy2VsTGsjaGsY0Na0aAALgo3FfF5tigDBR0js6aT3pN3wjQBs3kqXUa1X6kvI9pw5ECEIVBaCjsIYfhgue8F3uMzneA0d9FIrKbb97J/wBx/wDeVlcT1s9LBOCy/Ea01FVW79CwW/HaR1RC0Rj3nZz/AKDzUJ9re+TKe9zne8XEkcNiaVSkBzlyGo1VavmpJv2/BrQpQguyifiw1KWFjnZbXCmde4cDp8UmL00iKeRLNr1Z1Lc7btjIvUpR6I5ykvDoPH0TPKTmzOuPcqJLAgzmRVUmjiNhI81a5FU7XdK8fG7nVN6TqjL1K2JEGrRwHJV7DTaSA7WjyJU9Zz7NvAjzKhcPtvYfmHIpzTYqWMjUI4Yasbwp4XLXsUJ8uw2c7Iwz9BLP2rHrKas4E/X1Wo9HU+VYqe5LI3xo/wDeuh4TK1aUfIhwyXLqWvFfKLQhCF0p0oIQhAGP4wYzyWt1XnJjBqyJpzRvPvO3+FFFYOwdNbJeqs7am4vebmMb7zzq4aTqTrFvFibCL82sdnaaSTkeLIx+J3kNew67gfAsVkiEcDA1ovJ0uc7W9ztZWlVrxguSApTpOT5pDDFfFKKwMzM+Zw9pM4ZzvhHut3eNSp1CFnNtu7GwQhC8AFAYw4kWa3VMseRLqmioyTvOh35gVPoXqdgMXw50fWyx1dF/ioRflRg9aB8Ud5/TXuTTF7HaWzGkb6NrnRPzoydebqO8UK3NV7GLESy26rpI+rmOieKjJK/Fqf8AmB7lfGu1iWUVSpp5W5n+M2ODrYG1AjjYK5AdlAvpe8mg4DZftVq6O8V+rb9qnb7WRvsWkXxxH8W5zvIUGsqLwF0UvitYNoljmsrM9oAIfI8HNY9huDdZvNaAayrRj/hSSzWJ74XmOQvjYHAAkBzr6VGyq81GojGnaKwiVCg51Enu3YmMI4Wis7cqeVkTdWW4AncBpJ4Kl4Y6WI21FkiMh/zJasZxDe0e/JWY2m0vkcXSPc950ue4uce83rlq5urxCcsQx7nS0eGU45m7+xfcHdJtpF8rIZAb6ZJjI3AgnzBVksPSTA/72OSI7RSRviL/ACWWWfsjgnUaRXEK9N739Rmpw+hJd23obPYsPQTfdzRuJ/DlZLv0uoVnGED7WX/uyf3lQ7E5jclddrZaqMVJWsLQ0aoNuLFspKQOzh38k2LkrZjnDv5LLawSJeJPISmUSdxLPmUTGrn3niU6sT6l3Ac0wmdnu+Y806we7OPy+oXs49kzGOZFVcKCkz+IPi0K1SKs4bbSbi1p9PRW6TvfYzNSsCtiPs+BP19VG4fbmNOx/MH6KQsBzTx9P4TTDbKxO3Fp86eqcp4q/cya6wRthdmu4g+X8LQ+jCfMtDNj43/qaR+xZzg86eHr/Ku3RpPS0yt96HK72vH+8rb0EuXVL+9BPSS5dXH+9DSEIQusOrBCEIATs9mbGxrI2tYxoDWtaMloA1ABKIQgAQhZV0wY4Wizyx2azymJj4BJIWZshynuaG5eloozVTSoTmoK7GdLppamoqcS4Yz9IFlsFRJJ1kw0QRUdJX4tTO+/YCqXZ+nQ1z7EMkm7InvA1Vqy8+CyYmunTrSjVnz1M28YOuocE00Y2muZ+OV7G3WXposjvvIrTGfkY9vi11fJTVl6ScHyaLU1p2SMfF5uaB5r57alWqP6ya8CNTgWmfdbX3/lH0vZMOWeX7q0QSfJKxx8AU+Xy8An9kwnNF91NNH8kr2cipLX+MRCfAf+s/yv/T6SVM6VnUsLd9ojH9Lz6Ko4j412uS2wRPtMj43vcHtfR9QI3O0kV1bVaOlx9LJENtpb5RSfVWVK6q0JSRnrSS02qhCTT64/vkZOV61ckr1pWAdESEGgcAnTE2h0DgOScMScz2Q5jS1aBIRpSU5vel3uLVNg6xL2R2e3imGWnNkdnt+YLyUcCZYIk8jTKIp3EsqZRMYWn7x3FOcHuz+4prbvvHd3IJWwOz29/IqySvD7GbLdklIq3jA32jTtbycfqrJIq/jEOwfmHJeaR9tGdqVgQwa7tcAea5wm2sb/AJSfC/0XODXZx3tPMJxaW1BG0EeITrxUuZFZYK3YHZ3EH6+itWI02Tb4/jbIz+guHm0Ko2M0c3jzuU9gKbItlndsnjB4OcGnyJWtTfJXjLzXuZd+StCXmvc2dCELsjsQQhCABCEIAF8/9Ltqy8Kyj/Ljhj/0w/m8r6AXzTj1aeswlbHf/IkYODDkD+1K6p9lI3uBQvXlLwj8og0q1JJVqzGdohRqUak2pRqqZFijUq1JtSjVUyplr6NWVwlBuEx/0Hj1Vw6YZKQWcbZnnwjp+5VforjrhFvwwzHyDf3Kf6Zn5tkG1058BGPVPU8aSXr/AAc1rM8Qh6fyZmXLprkiXL0OWdY0bkxBoHAck5Ym0GgcByTliz5kpC7F3Oc3vC4YvbR2e8KnqLVNmNspOrI7Ob8zeaY1Tmyuzm/M3mpzWBIs8adxFM4ynUZWLMqmMcI/eHg3kurEc9vzBc4U7Y+UcyuIHUc35m81cleC9DNnuybkUFjEMxp2P5tP0U7KobDzfZHc5p86eqp03fRn6hYZEYOdnjvHkpCVRdidR7eIUpKn6veMmpsVM5rzuefJyknPyXBw0tIcO41UfbhSV/zE+N/qnjjVo3gcloS6MxdQsG7RvqARoIBHArpR2L0+XZLO7bBHXiGAHzCkV20Zc0UzsoS5oqXiCEIUiQIQhAHhK+VLfaetlkedMkj3n8zi71X05jDauqslpk/y7PM8cWxuI5L5dSOreyOp/wAPwxUl6L3PQlGpMaUoEgzqUKNSjUm1KNVTIMValGpNqUaqmVMvfREytuefds0nnJGFIdNEmfZB8E58TGPRNuh1n+JnOyADxkB/avOmaT/EWcbIHnxk/wDytCP+0fr8nM188R9F8GdkrtpSRSkZSDRoE5DoHAck4Ym8egJwxZkiyQuxdWjsd45rli9tHYPdzVHVC1TZjElLwG8cRzTYpaE81fJYEy2RpzEU0YU6iKw5lUxrhbtN+X1TaN6cYY/Bwd6JnEVfTXYRmz7zLHIovDIrC/cAfBwKki64cByTDCLaxvHwO5JSjiS9RKssMq8DqEbiOampVBRlTbjUDeAVqVllGRNYK1hhtJjvDT5U9EvEaxt4crlxh5ue07W08D/KLIfZ8CR6+qc3pxZkahYNcxCnyrBFtYZGHukcR5EKwqm9GE9bNK33Zye5zG+rSrkuw0kuahB+R0milzaeD8vbAIQhMjZx1qOtSNUZX/NKlYCv9JFtyMF2s7Y2x/rkaw+TivnZbh0xWvJwdk/5loib3APf+wLDlm6p9u3kdnwKNtO34y+EdNSjUm1KBJM3+go1KNSbUo1VMrYo1KtSTUq1VMqZpPQ2M+1O2MgHi559FH9MUlbZENllb5yyfRSvQ+KMtR2ugHg2Q+qgelqStvG6zRD+p59VovGkXr8s5ebvxCXp8IpBKUjKRqlY0i1g0UyfYlmFN2JdhWXIukOWFe2g5h7ua4YV7aDmHu5qm2ULVNmMMpKxFNq3paIpiSwIXLdEU6jKYwuuHAck7jKwpojMRwubmcXcgmETk9wv2G/N6FRsTr1fSXYM6p3iyROzG/KOSRmFQRtBHkurMaxt4eq5cUmsMTqlNiKmo3VY35RyUG657hscR4GimLK72be8ea166wmZE1gisPjsHe4cvokLA7NI3g+X8Jzh0ezB2PHmCEwwc/tcBz/lMU1ekZdZYZoXRfaaPtDNrYnjuLgf7gtB61ZX0eWjJtpHvwyN8C1/7StNyl1PDHfTryua/C5X06Xg3/PyL9YhI5W9eLSsaVzju8D6IrvHA6U2M5HxDwd9D5LwWgO301GtR3EXLy5LlM96b7VSKyR+9JNJpr2WtaP7yslWgdMtryrVAyvYs5dpre+Rw5MCz5ZVd3qM7vhUeTSwXr7sUauwk2pQJZmqxQLtqTC7BVbKmxVqVakWlKNKrZU2an0T3Wec7Z2jwjH+5VTpPlrhB+6KEf6YPqp7o+tgjsr9FXTuP9DB6Kr47WeSW2SvbkkHqwBeDdE0bKaloNN0IxRy7ajrJyf92KySlokk+xyjTE/8tHcjVEc1CMoFvzAt5pSVOSWw3GrFvcsTSlmFM2WkHRU/KC7knDMs6IpT/wDW4cwsx0pvoMyqwXUdMK9tDsx3dzC5jglP/SI+ZzG+qcR4OkddI2PIPaGVlnwpTSvFp5tq6FKlaNnZkL1iXhepX/25EfwU4Nc3kV0zFmPUZBwlPI1TktLdYZnfV8iSszs1vyjkncT0hBgQACr5DcNMlP7aJyzAsfu145b+ZKypcOk92eyqp9BrhiT2WaC52WM0UrShvvKh45XDTFL+gu5VVp/9OY0ZrGtO0BjTyqvG2c7PM/VMUdFGMLPIlUd3ca2K2+zAyJa33dU/bvC6fO46In95Y3m5SdniFNWn3apTJ4+Q+iq/QU028i81cpFowJIZHEPa3Kc45JYTSprSoN6fWTBkoZQvZp05J/3KatEOcbvE1+qUhjoL6DuotGVCLiroSlTRX7XgQvaQ9+ULjQDJ0HaKnzTWzYusBuD9Hvu9SrTMwUN5NyZxRX6PE/8AlXU6aUbJC0qS8BPAODWRWmNwFCHEVyiTnNLTpJ2q9iu0qqWeMh7TcKEHQVbA8U7VdwN/gFo6W6i0W6WCSaPaHehH5T5ITeRvlGTrV/y8pvNaK/h4GhBHA6l2TkGkjgW6BJcO541cdHDWsYR8R4A+gV1h1OJkmP2CpJ7U57XElrGMyXAAUArpG8lUqaJ0ZpI0tO/R4rX8J2YOleckmp1/yUzkwY1wo6NhGxwH0Sk6akzeoaqdKKUdvAywTDaPFKx1d2Wud8rS7kFpUeBsjsMjp7pbQ9zgOdeKVbAK0dmO91wDa8DeD3FU/QQ2+JTfRGcssMp0Qy97S3nROIcDzu0R03Oe0HwBqtCFjbtrwP0XpsLTpaTxH1Xn0IlMtdUfUo7MXJtZib+Yn0ThmK7zplb+VhPnVXJthI7IpudQj6+aUELhpaOLc7yuPhVH0Y+BTLVTfUXxRwSIrMGu6x3tHmpaNdBq4JjhSxNdM+g1+9u2Aq3YFjHVAB195IAAOnWDeFC4Ts7TIco1v1lMONopGYp3qSbIIYP3N7xX6JRll25PdTkU++zN1V8C4eYKVjY4aGgj9H1UGiXMN22Zux44NI8wEqyyg6KnvB+qeAnWMniC4eIXbYg7WHcA0/VUOJ65DVtjOxngV66zUF4A4UHMp4LKNrv1EjwNyMkDQWng2p/p+ihyEHIjeqHvO8/olY4a6M7jQ+qdZR9xx4EfuofJeadIa35wfUDmp8hVcWigNBmt8f4SzYjvHC/1KIYLrnGnwmg9UsLPvr82d9Es4EWxGWlDV54G76Ju2MHQ0O/LTzKkHuyReGgfNkeRTbrQfwOPBlR3HQvYwKpMUgaadmn5vRKFh2uHBoP1XELtlGfM4g/p/lLGA++e4AD6+ag4ZKmRtqhFbz+q76Is9Pw0PyVPJOJ7Pfoad5qT4mq9jG1teFDzoruXslDEZA6nZI4uH8pl1RreacGf+VJSSsF19djQ4nwbVMySTm3fO4V/SKnxIUoRKJI9ZCKipB+YnlVWezygNF4F2jK5BV9lnddV5O4DIHka+ansHsAbcxvdp5JqgrMKGGxfrD7r/wBI9UJSnwnxH1XibsOCWSNFBQ3EaqJjgo+yO6SVo3NDiABuCEKwtK7a+27iUkhCXZqrYZh5LryacU86hpaQWtIINQQDqQhRPRrgZ5MV5JznC81uBuCfoQvDw6C8k0HgvUKJFkngoZcWfnUBplZ1LtVVFRG47cooQrZbISj3mdrtiEKsuHATbCgpE5wucNDhp8V4hVM9Z5gXPaS/OOU692cfNSSEKJATXrV6helZ1MwBlQADtAv8U0mmd1YOU6uVStToQhUMiySs8QDAQBUi80FfFeIQiJXIViSduYGirQAdoFChCg9yDGsLyW3kniappannrYxU5J0trceIQhXLYokShYBcAANgFAmrxU3oQvYlMhOYZPZu4XKawM4lt5J43oQr6W55S7xJIQhNj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578"/>
          <a:stretch/>
        </p:blipFill>
        <p:spPr bwMode="auto">
          <a:xfrm>
            <a:off x="5638800" y="1774613"/>
            <a:ext cx="3271520" cy="381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076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STUDY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4875377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Analysis &amp; feasibility study of transit alternatives</a:t>
            </a:r>
          </a:p>
          <a:p>
            <a:r>
              <a:rPr lang="en-US" dirty="0" smtClean="0"/>
              <a:t>Evaluation of benefits</a:t>
            </a:r>
            <a:r>
              <a:rPr lang="en-US" dirty="0"/>
              <a:t>, costs, and </a:t>
            </a:r>
            <a:r>
              <a:rPr lang="en-US" dirty="0" smtClean="0"/>
              <a:t>ramifications </a:t>
            </a:r>
          </a:p>
          <a:p>
            <a:pPr lvl="1"/>
            <a:r>
              <a:rPr lang="en-US" dirty="0" smtClean="0"/>
              <a:t>Data-driven </a:t>
            </a:r>
            <a:r>
              <a:rPr lang="en-US" dirty="0"/>
              <a:t>&amp; objective</a:t>
            </a:r>
          </a:p>
          <a:p>
            <a:pPr lvl="1"/>
            <a:r>
              <a:rPr lang="en-US" dirty="0"/>
              <a:t>Qualitative</a:t>
            </a:r>
          </a:p>
          <a:p>
            <a:r>
              <a:rPr lang="en-US" dirty="0" smtClean="0"/>
              <a:t>Stakeholder engagement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AutoShape 4" descr="data:image/jpeg;base64,/9j/4AAQSkZJRgABAQAAAQABAAD/2wCEAAkGBxQTEhUUEhQWFRQXFxUVGBUUFxQVFRQXFRQWFhUXFBcYHCggGBwlHBQUITEhJSkrLi4vFx8zODMsNygtLisBCgoKDg0OGhAQGiwkHBwsLCwsLCwsLCwsLCwsLCwsLCwsLCwsLCwsLCwsLCw0LCwsLCwsLCwsLCwsLCwsLCwsLP/AABEIALsBDgMBIgACEQEDEQH/xAAcAAACAgMBAQAAAAAAAAAAAAAEBQMGAQIHAAj/xABJEAACAQIDBAcFBQUFBAsAAAABAgMAEQQSIQUxQVEGEyJhcYGRBzKhscEUI0JS8GJygpLRorLC4fEIFTOzJENTY3N0g5Ojw9L/xAAaAQADAQEBAQAAAAAAAAAAAAAAAQIDBAUG/8QAKBEBAQACAQMDAwQDAAAAAAAAAAECERIDITEFQWEEUXETgZHRFCKx/9oADAMBAAIRAxEAPwCze0zZI6oOvA1QujZyTITuBFdD6Z48mLKeNUXCqMwtW3t3c8+Ha8NiYygOm6qx0xaOSPS1xQ2ChkyDfal+24mTfS4r5K0uFomLDVspqeHfQRvsvENGLCmKbSYmpdn4AOoNFS7NC60Abg8U5FFWY0LgHApmJxSqoT4jDFqW43Z9lvTzE4gA0Bi8VcWplVd6utxHRBStglCkAjr0m0lgMYYE9ZIkYtbTOwXM1yLKLi9EMABckAczVO2rtDrHPIGw7rbj48anK6Em3WVDIBfXnb6VtG6sb3pH0R6Rrio8jkdegs68WA0DgfiXnbUVJteCwvra18ynUDnpvHeN3G1cfUwuPed46sMpl2oHptJD1TZiLgaG9c12Ts0TEZSSxOg435nu76L6XbPFi3XMQdRuIPnVn9nmyUTDMw1lOUsTvCkXUDkNDUdLGZ5N+pll08B2GwmRQu+w38zReHBG6tylNdl4YNvrv7SPOve7LpJGNCzg8atjbPUUr2phQNRT2NK6Y60KUa0dRmOmWgyrTCDZjMKgRbGrBs/GKF1pUaJ32SRvrbCYAX1p1iMWG0AueQ1oBcLLmuQEH7ZC/Df8KJRofDgV5VvJg1tVe6RdMcNgGEeIeR5cobq4k4NoDncheBph0Q6V4fHKxiUq6GzJIQWF9x00Ip2Za37CXHevcXHgFO5b+ArE/R4PwA8f8qeK9bZ6jlVcYpnT7ZwMWYcDXOMMhBHjXRelGPJjykb6pUai9X7Mvw6NsHFoYRfeBS7pG6uthvqDZeCYpcbqH2nh2Ua0KJEw9ExwV5TUyUA32ZiCotTCCdnNq02JhAwp5g8AFa9K05EEOzGooYA0yr1Ryq+MIcXs40BicCQL1ZsRMANao3S3p1BhiY/efiL6D01J/V6ey0lyUPi8WsY11P5Rv8+VUvFdOHcWQiO/HKbjwz6VXZcbMCW61nvrfMb+Ntx8qLkNLD0i242Y5j2d+VRe3j/U1VDtkF7i9job28j9KGk2hIQQTvOp58PkKXzpvI159/6+lRtR+drNG6TREh0NxY2PeL12nZG1kxWGSVWDBgCSDls/EPb/AIbg8d1fO2GxObS976Dhc8rVaOjb47BSFoomKse0hKZWG4jfvpwLT0z6Puxd4gRY3KDTOTzXcj+HZfhrpSDZnSOeGCTGKReKaJXgJ34dl6tlYcDnKG/A+dXybaueEOI2DHKoQ27DObGxuRYC5KHQ20qLpbseWXB4iBV1PV5dwB+8UFt+nZLGp4SXcaXO2caZ7G2zBi0DwOGuAxX8aX4Mu8cuWlOMNIVOlfP+wti42GSwR43U3V1ZdD3EHca630S2/K9o8ZEY33CUZcjfvAHsnv3eFXtjYt7440FPMTvpqNm9/wBalGzE43PwHwp7g1Vby1NHs6Rtym3M9kepqwCSKPdlH7urfDWtcPjRKSoV1tY3dctwb7gdeHEUchosi2Ad7uB3KL/E2FathFjeTTMETMA3E6b7WqwwyXW9C4mFfvDfUrYju0o2LHMemfSXFwwu0bZABosYCC50FyNfjVc9im0JDj5WxLs5njy5nOY51a6i53Cxarz0tw0bQMptYlR6sKP2L0JwsFmVCx5ux+S2Fa/6zHuxlzuXYB0t6GR42czNKgsqoFN7gKO7vJpNgOijYRxLAxV148GHJhxFdRw6Ig7KhfAAUJF1TopIBuAeOt6J1bJr2VenjvfuK2dMXiRyLFlBI5HjRBoT7QAABoBoByrVsVWTTYTpDspJE1v5G1VVNhR3/F6/5VYdkdIDNiMZDKYVWB1CEMt2Qx5mZ7k7uJFgLkHUE0lbpXDicHjWDJhSjSQRSkqxdihMbpZQbmx7IubC4PI2OKz7DVVTLy51FjGgnVsjq+VipyMDlYb1Ntx7qqfQzpfh4dmq2InMksd+sUqWlGeVsii/v2BAve2nCkXsw21hojNhu2rzSFoiwBBVR2FZh7r2DXO4m2tGz0uI2PH3+tSrsqPv9ai6L9LEkOLXFvhYzBK4TKVF4VtZ9Scw1HaHE2sKB6LdL1GBxEk8sc+IhM0gQ5YiyA/dAdkaMdxAJ7QFr6UbLSxYWIRglb6DnRmHxGYX1ovZk6Twxyqq2kRWsMrAXGq3GhsbjyopYlG4DyAo2NBY5D31uQTxNTKo10/VqU9M8c0GAxMqHK6wvlPFWIspHeCQaRlfSPpHhcN2Jp1EhsFjBzPqbAlR7o7zYVRdv7Dhw+aUpJMzEuXR7sUFyzIbbt3HjXJ3OpPrzN+fOu09E9srPs0O5GaOKTDvc6sYVzL5lLN5mrmG089exHs04LE2EUzEn8DOUf8AlIBPlRh6Lw7+2f4vra9UnozsoiSFh+F0N/Bga7zJ0e7PvC/K31rOrim4b2Ywyx9YWZSwuADfTgWqTof0KwoTEdbEskqyOlpBmEaLouUHTXU5u8VesHMESONjZsoW3eBuquhjh9oansTqV/i3rfz0/irHLd8Ojp4bcb6YbBTDYwdUBkZlOTgGzC9uQGhrr+xdhL1RlxFzfVVvbTmba+VVTp1swNjYUBv2wza3IUan1sB51ecUsmW1s6jiln3dw1FVLdaLLCTL4VnFRIHYL7t/Ejw46eNWvBnrIVvqbZT3i36PlVLeQ5iTobm48eFWTotirgpyOYeB0+B+daRhVe2zheqlsOFte+2vxvW5kuob17jTvpdhLkPzHy3/AOEedINloWJj4n6VOWUxlyy7SBcej212MOQ71NgTwUjQeWtWRcGpUZ7toL5iSPTdVLwxyWWNiAt7sLXZtLnW/hV2wbkxqTqSoJO7W1eP6f8AV/5H1PUu78SzWp/d/Hadtk2jiVR2VCjkoA+VBwj75+9F+bUaT8qBvaRjyVPTt3+Br2wJwvuD9caixABMn7vf3UlhxcrEr1hyh2tdEU9lzbde+4a8ab4/FJDFLLKTkRC7kAk5VUFjYanQcKNaLe1W2rs2N1YMptv95x7pvwPdTZdtRaZA7W5Agf2iKjg2lg5xePERODwV1zWP7JNwe41mEwI1gjE95/zq9p1rwlO0WIssX8zc+4D61Ps3BBYkW24W3nh4mvRbTjvZVQkbxmFx46d1TLtWPW4IPK39Dao5TTThlPLcYQcvia82CHL4mqbt32ow4ad4Dh5WZGyk5kAN1DKRqdCCKqL+17GdYxEcGQ+6pVzlH7wcXP60p9yVrY2DDzMkamRgT1cfCVc1mU/wXOummtVti2W1zpY33d31+ddn2Ts/7PtTFWG9cWx3e67wSx28pSNfy1QMZ0f6vBSsy3kDQSDUZkEkEcsgI7hJ8KQLcGI+pDNe95x3X6j7o+UjA+VTbJhV1m1tIqxvGb216+NGA7yJN3dT3o10bWXZmNmO9Ovdb3BHURkqD55r039i+yIpGnklQMyGDJcXC9rOSO+6qfIU6Io0a3cgKWADEgb8qgknyAvUSi6XsQQ4F+BDKxA7iCh9e6ui+y3YwkfFOV96Nokv+ESmQEa7yMi+tE+z7YvW7Ox0UihSWePNJb7uVIFDN3BXPwPfS2Fh9kkbrgApNu2zLcaZZO0CPMmrbs1pD1nWW99gtvyDQX79DQfQ+ArgsMD/ANhD3W+7U00w8dr0Bu7W4X1Aqqe0pm/3Xi7j8At/7i6+W+rfS7pCkTYaZZrdW0bI19LhlIsO/XhRA+TGTTNce9ly8bWBBA8yPKrN0TxTLFLCCcsuU+DC6k+aO49KF6UbEEDAq2aN82TNo2lr7t+8a076H7LibD9f9osyMesjVM5RQxA0XtXsA17Hf3XquUn7pmNvt4dD6H9HQQCd1WXbXSlIXWJVaSRjYKlm42LEXBAHE1zpunbNfD4EKzZScxOircKWsbE6sDb/AEq/dFcGsWEWQ9qV1zSSsBnc3O88hwA0FV1McenuW7vx4T0c8+pZZNT5839kBgLENJcMTca6g0g21Z5yH7TEWBPCx3C1PMROWbzpccCzTZyPxG1/nXFk9LC6qGDZKqwc3Mg/EdSRusSfKrsYVYkZRcX14+u+k82z2OU3A8jR6GS/ZYHuJtb1OvjarwY9a70A2qy9YsSp1jEXIksygajQvuPZbjwrwwsMciFVCSNcZczDfoQbXH+lMDhgGLte9gBlLWABJ5b+1voUKgkMzkNe2X9kDcPiTU9XrYdLHlnlJPlg9tLCmSPKyspBuDo6g242sfhvtSKPCrBovaLkhn4AAjsjlvv32PKjsdtfO5UcOJ5MNw5cKRzYv7lWB/Eg9ZQK+Y9Q9Tv1F/Tw3x3+Lb7W/Hx5+/2Tch8NllyDdkzf2rVcMPnMSBTbsjgOVUgT/f8A/pH+/VmwsRZVbUiw1Y3UC2lhnAFaeg5ZZfUZ5Zd7cZ/04Kkj/NKx7gST6LROGw6IL3963vG1+Q18d1RLCdLHT9kgD6/A1IIbanfbuJO/iRX1W6NK/hUYKTr77+mdrfSi+mjH7BjeX2aT/l0dFg1y2zHU30XmSbb++pdpYJJ4ZoXLBJUMZK2DAMLG19L1VqZNPltJK6b7JsZmjxETe6jRupudOtDhgLbh92D/ABGpNqexZxrhcUCPyzqQd9/fS/8Ado7oT0FxWGWfrWRJGaMLlbPHIqhiSdAw1YgbuOlTl3nZr09TLusssUQXQAcsujX8aRCQqey7ysxsiKDmuN4YDW443tbjamcew8W5yukSqD73WNxvYoyrmuBa9wLnuqy7N2asILaNIVUM7BSSBwBAGl7mspjcnTl1McJ27uA+0mQjGsSpDNHh2ZTvVhCiMD5oarEIaQkIrORvCAsR45a+kcfsDBySmWTC4dpSQxcxjMxFrZjx3Dfv40Uk4hULCEjXTsoiKugsNAOQA8q3kriuULDsQNjJpFGW64gDQEkuIAxYnU6xm175QLDTStsPsWBEWOSGKRpBGjkoCXH2dVZn4H3QD3VYZEtc2Gt7+epqFZEbUFCR8OFIyjomkMWyUaVFVDFJJKFF/fLtJZQLnedBSv2PYVUwTlb5mxDA5veCqEVQ3LQA6c6s2HwXVxhEAKC4A4WJJtblrah9kYA4aN0j3asL8CzLppuFGhsu9nstlxqSELlxcwU3VewLKMvIdkm/MmouhEQhw2KjN3jLyuBIVLMHRbBmGrEjeTre9V7a7mPF4hUVbZiNb63JYnfvu7VNgs9rLGtjv0P9arinm6PsWQDDQhiARFGDqNCEANGCVTuYHwIrn+HEh7DIoBFtx3HzpvhsGY0sALb/AFo4jktRksLnleqPt3axmlCAdldbHh3nvq4mQBLm1gAT3DLfX0Ncbwe2ZmzuVjUsxNgHLBb9ge9oTv8ApULIPapn6yIlTkCMFPAktdh42C1z8OVPZYqd/ZJU6bt3ia7BtGP7TGBiI1yKcwyswYmxG8HdrS7DdGcKquOp9/KT23LDKSRYk6b9arfYtKV7Pi325FW5LrIum/3c/wDgr6a2NB/0WNW35AOB17q4tgtlwwYiJ8PGRIGCXLyEAzhkVbX/ACl2J4BeZFdvhmsmgFgunIWGlZZ5SNMMaR4tQJbDcKMSMXBPf8aQtj3LrcL23yjfc3Nr76sMp17qyxsrouNxbM5I8DcfrwoCHaDk2JikI0zIpiGbQ2XNK1zrwvbxpgrDQcz+vlQo2jFlsGijA0Km627spy2p5Ycsbjuz8eWXU8RqzzHchAvrlym48b/MGk2PwE7yK/V5FF7gyO5PfYgBbd1OTtVLW+0RBb7zJDu5WuxPwqPFTRPuxoReUcsMfzU1zZ+ndDOWZTdvvbbf5u6x4ylGG2O5ZpA9wwAygbsotW2F2GCoQDMBrYtqNcwuLc9ahfZ+Df3dozk3vYYtSp57tDUWK6LYTNc4h7d80VvMPYn+ajp+n/T4eMJ7fPj8lMZDMbFN+1a/ebW9BT/BxhFUZ1sFAyhhwHG9UuPolGxtA+GkNibdSkhtzYpiN3famWzujTRurDBYImx+8TPFIp1FhdGOtzxrrwwmPaRSztFcXBsDwDufSzC3lXlRuRPIXLDzvQgEqLpCQfypKGXyzAW9K2GKxNhaONTyeRmsb8cqWtbW4J10txqwNjcfmHHg3Op8h8t9/HupPisQbm1h4DS/G3denLg5Tu3L9K00jaUOLb/hWjxA8T6VrGpooLSNCIdN5qM4YcS3wou1etRs9FWJwUZ3l/LL/Sl82GhG8SnzWrBLFelWNwx4W9KcqbDLGJdDoN3HjSlMeqaCJBfkLV7bmMmRD1cfWfs6gnwNqqa7anLa4LFDwQMPXNRIVydDgcML2tQ05HaHEW/vLSnZ+0MTaww7KDxk0I/hF/nRixP2ma+oGvfnWjWj3tVNo4Ati5jl0LnXnoKsuy9nDKLjWq/tdpvtMuWGUrnNmEbkEWG421pls6eQadVID+49relVfCZ5P32evKhcVHYHWpM0jDUH0NRNAw1yn0NSqqn7T9ryQ4cxQm0s/VoDyUL2v7w+NU3DouHiVL3YkC7al2J1Y1a/aRDmxWHJ3LEW87gVy/au1S+PjiU9lGUHxGrUlRdmPE+QqGWUC5J0AJJ8NahkkuRSzpLisuFnIP4LfzHL9aQI+j232ZZZW3x4zDYj+ArLGy/8u3jXWcdtnOi9VIQGAIK2sRwvXznhcayAqDZWy5gPxZWDLfwIB8qt+xOk6oLeq3sPLlWXUwt8NunnJ5dExEpV0leQdg3tbTTdQ20valFF2SCx4ZR8+VUjbPS7rBkSMrzd9w5kD8R5VTtoSZnJ31OHT96efU+y69IPadPKCsAMYP4m97yAOlUjF4ySU5pXZzzYk+nKoK9WsxkZXK3yxlr1qzWDVJbRmxvarNtjEiXCq286eo0NVeiFxB6spwJB/XpQHTP9nxrbRYDjhZQfKaEj9d9fQWJQkADx9K4F/s94rLjpI7D7yAm/4h1bqdO45jfwXlXfMUTpbjpQVRuuZR3UHjRmsAN2njTMJYWG6hplsb8acKq/iYiCQbg1YS1lP8P0pXi7sSTvptJHdSP3fhanSkSLMKnDUlxN1Fv3fmKLwdyfKlpWzCvVgV61I2kr0rxTOdw9SF+Zo7GK1tN3Ln3VtAilQQoFMlS9ovQ9sdhikQQSggqXJUA311APCqDsv2W46Iqc2H0NzaR//wAV26V7Ak7t9BQ4tJBmRgw1FwbjSqmVTwn8gtm4F0jCuEuBwJI+VG9X2O1l0YHQ99SFTQUmcrJcra6hct9O0Acx4m/KkfgMNjyBibra5PvHiazi9ku6hRJlHHKRdu43FP2XS1QlWGum8frdS2NB8Jh3QWCqP4ifpUzwvdTpYG59DRSG9Zo2elG9ouDYRrNbSPsk9zW3911A/ir592Fd8W0h4F3v3m9vnX1ntDBJNG8UgujqVPgeXfXBcf7LtoYSV+oQTxG9nRkD24Z0Yg3/AHb0jD4vabgAIY0HZDOb59WvmG+1jlFwO4771WsftGyTYdnEisxyyCw94h9Rc8b6URtTY+Jjv10Myfvxuo9bWNJBg2c2SN3PJEZj6KKAUTYcqeY5itEU8L10Xo17KsdimBeM4WI655xZrfswghif3so76T4jYgTcb296+/vtQFYKNbU+X9aiNHTLqaFdaAir1ZtWDQGKzXqxQHq2QVqa3hFAdN9gi32of/LS+Xbi/rX0M6X05V83+w/E5dqAfnhmUeWV/wDAa+jMNKTfXlTIS1DyrfxqBMY3ED5VMsl9bEHuP9aBsvlXWm6f0oGXDX1zeo/pRYvrlIB0sSLj0uKKUD4yC9/L4WrGEax13W3+tSO0o3ord6nL87/OoDjVGjK6HvGYeqkimDMGs0LGwYaH46+lRyROdx9aR7GGtNRuHxoOYPvUFT43FvS9Q/bXX3kJ71v8rUaG0XTHaIgwsjlS4ysCAQDqDuJrkfs36cqJY8HFFIxlkJMkhQBVCktZV7l510/pjs6TE4Z4VKqWtYkiwseOtc26E9A5MLihiHmhYKHACOu9hluST48K0knHyz3eXw7BNiRltlZr8FBJ9BQ2HymNwiuiggZXXLqWBuBQg2Q8n/WtGN+aNhfw8KaSp1cIXNmtlGY+8xuNT31HZXcxoeeG99xoivVK0cbfq1q3V714oDWhXX/KgJL1qZNbcbXrNRSRm9xytQAe2MWVUW439KVriiCDwvemeKwW4sbkm3cBbhQ2JwYC1c0zuzWGXNYjv+lfNe3MTkmmXiJJF9HYfSu/Q41cPhWmkvljSWQ8yF1sO/Svm/FzGSR5Xtmd2cjgC7Fj86mrhHK1CvTAxcTUbx0jAiOopN9MXSwpa+80BivV6vUBg1JFuqOpIqAs/s52iMPtPCSk6dcEPcJQYjf+e/lX1X1m8kWtr418WRMQcw0I1HiNRX2hszFCWGOTg8aP/Oob60BsIEazDyrAwttx05WqVoF7Om43FtNaj+0HrcltMpa/IhrUyYaE1mNbUReoogcx5Ugikj1vQkOIYaE38dfnTUqKEk2ep1BI+NOCxkZG3gelbA23XHgdPjUDYFhuIPqKgeOUcD5EGmDD7Qo0J9a80in8QHmPrSGZ3G8EeIIpTj8awOm6jiXJaNsoxibILsQQN31NVPAbNmXNdNNABmS577376ebTLKutIEnBNVPCLe637MYhbFbeYPyNb41wVF/zClWFw5y3FR4tStLSt9nLcd0fxwxGJKRTtmmkKN2iuVmJBGu7XQVnov0VxpxMSzxziIyAuzFgCoudTfdpbzrpCznmfWpVmPM1fO6Z/pzexuB2bLCcqtmj3DMdVHLdrTq+mvL6UkwrEnfRjRms73aTsMQ6C3zqZTzqDCILUTlFSqMZqxmrSWEUM6UwTe0OQDZ+K/8ABI82YD6188TV272py22dKAbF2iX/AORW/wAFcNlfSiiAnao1fWpGgJ31E8FuNI0eKktSsmjpo++gyRQGlZrFeoDxrda0NSIhI05UBGK+tfZ5Lm2Zgj/3EI9Et9K+SL19N+yfbF9lYXQHKHj7+w7AfIUFa6Akt7Uj2lizHiBl4lb+G4g02MqjIScubcDxJ4X86RbTwZkxRGawsP7t9PQ1WKcksWNyxZGBsG0YH8KsGPnw86eqbEnv+Zqs4mErhBp2i2vlc2+FWDEThVY6GxFx58aKII60a30txOg5VvmHOgEW9mBPaAOuo1sd1R/ZnbUZVsSNRmV++2hG6lpWzSvUogxLZLrIHstyDZtQNRcWI870Tg9oByBmQ3vYqw1t+z/nRobHVBJg4295FPiBUpcAgcTe3l+vhW1Iyja9miPhVKVDerNtdWRO6q7h5MzWrSeGV8rRsfGAJY1tjplYGh4tnNbSosbAyC9HY+4QLUqih45aaYfDEi9FNjDGxpj9o0qEYI1n7OQKkCMLPY0b14pfBHRYhpU4zLiOVCtJU3U1HLFamHOvbTiCMHCo/FiFJ8Fik+pWuPSaiuqe22e0WGTm8jeSoB/jFcoJ09PnSpxBJGeBoOaNudGSyULJJSMC6HjUVqMaehpWvQGler1evQGDUi7r1Hat+FAR13b2FlpcDJGCD1c+7iFkRTfv1zVwmuw/7O2JtLjI7+8kTgfuM6k/2xThV2zHIAILgnK6eXZI+dqnMC9cWtrkA+JpKcbLEe2LrfTNqPJqZ4PacbnXsnv3eRp6qZY0xuGuFH7evIApZj8aJw0fbk7z9aKIB+daIwu1qW1aKMFstgcwkIvrlA017iadRJYWJv5WoZsaimxNj4URFMG3Gi7E1EDbOjJvlAPMafKt5MEhvdV136DXxoivUj0XR7PVGDLca6i5yneNx0G87rUHtHFZHJcMl9zJchgANDl4+Ipvid1/Aept9aX4xSfccr628rGqiaj2xIrRHwqjwNZvOrHt2Fkj7qq+FbM1quTsz3tesFtVcgvvqHaWOVlIpcuzGsCKhxmHZBrS1FbqJDrT/ZmNAWxqtLJU8ctFh7W045a0lxgIpPhwWFTdURS0exUM9FjFULhoL0YMLSoiNsTWj4i9ZfD1DJFagOTe2SfNiIY/yxM3872/+uucyC3rVp9o2N6zaEttyZYx/AO1/aLVU8Q+tvH6VJxDMgO6gpYzzoiVqGlegw7Co231JatW3mgNK9at8tamgMGnPRXo7Lj5TBAU6wK0gEjFQQpAIBsde1fXkaTVePY7iFj2nG7sERY52dm0AQRm9/hQFU2tsebDTPDKhDoxU21FxxBG8VdfYs7RbRVmOVXjeI3/ABZipUd3aVdaB6Q7UOLnnxGQiKSV+rZh+Wxy34kIUJHC450NgsQ0bo6mxFiLcwaxvVsdM+nl819N5/8AThQcuCQ7roea7v5f6VKraC++1YLV0uMOv2iLVTmX9nX1U1jD7TcMxIGu8EaeXKjIX1o5oEYdoA9+4+tGxr7BHw6TZSbqbX8uV6Pw+CVN2b1rEEQFgNwFtaMqbVSMAV4is16kav8ASbZc0qXgkZXGoXMQpI3W5Hu3VVMP0vaLsY1GVxpnRSc3cyjce8aeFdIc0p2rsKHEWMoJtutYH1tc1eNnis8sb5gfbWJVoT4VQIZLNfvqwbcNk0qsw76rWkS7X7AbbXIL76F2ntFXWwpBGNK9JRpW0qtUyNQiVPHQDjZuJymnPXBhpVZipzsoa0qoZDIQaM+0VMIhyrzRjlUq0AnxVCy4uwJO4Ak+A1qXGqL0h6SORhMQRoRDLr/AaEuDbQxJkkeQ73Zn/mYt9aX8aIm3UCG/XpUraymh3qd99QvQEL1oDW71EaAyzXrWvV6gJ8HFma3dem/RrCwtKWxJcYeMF5DGO2bm0aKToCzEC54A0u2Yf+If2f613n2K7Lh/3WH6tS0rydYSLl8jlUvfgANAO87zS1s5dXbku29q9fIgVBDBECkECm4jU7yx/E7HVmOpPhUWHjJdEAJJKgAakljYAeZroPsz6M4Wcu80IkZHbLmLldBpdb5W8waD9mn3+0ppZQGdRK4NgLMHVAQBoLKSBppWNxt18u3nMeWvZ2FjWpatDWt66XnJFokTkCo8MKnkQUBiGck0xjJoPAoL00pVUR3NQzs4GmvhRVYNI1Xxe35I2syZhyNwfIit4ekMDDWTqj+WUfJhoad4nDI4OdQfn61Qtv4dbDQb/wCtXNVF3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8" descr="data:image/jpeg;base64,/9j/4AAQSkZJRgABAQAAAQABAAD/2wCEAAkGBhQQEBIUDxAQEBAREBAQEBAQEBQPEBQQFRAXFBQQFBQXGyYeFxkjGRIUHy8gIycpLCwsFR4xNTAqNSYrLCkBCQoKDgwOGg8PGi0kHyQqLS0sKiwsKSwpLTUtLSwqLCwsKiwpKSwpLCwpKSksLCwpLCwsLywsLCkpLCwsLCwsLP/AABEIAMIBAwMBIgACEQEDEQH/xAAcAAABBQEBAQAAAAAAAAAAAAAAAwQFBgcCAQj/xABGEAABAwECCgcFBwIFAwUAAAABAAIDEQQhBQYSIjFBUWFxsQcTMoGRocEjUmJy0RQzQoKSwuGisiRTo9LwQ3PxFRZkg+L/xAAaAQACAwEBAAAAAAAAAAAAAAAABAIDBQYB/8QAMxEAAgEDAgMHAwQABwAAAAAAAAECAxEhBDEFEkEiMlFhcbHBE4GRFKHR8AYkMzRCUuH/2gAMAwEAAhEDEQA/ANxQhCABCEIAEIQgAQhCABCEIAEIQgAQhCABCEIAEIQgAQhCABCEIAEIXj3gAkmgAqSbgANaAPVU+kTC74II2xPdG+SSuU05JyGNqbxvLFM4DxihtjXGEnMNHNcMl1NTqbDqVOx3kZPhCGGV4ZCyP2ji7JyQ+rn37clrfEK+lHln2+mWU1Zdi6ZYpcZgcG/aWkBzoqDdMcync/yCMQ8H9VYmEjOmJmO2jrmf0hp71l1mtkjbMbM5wdEJzK0it+aWa9AOmitGLmOj4HZM5MkJoPijoAAWD3afh8N+bU4ppoP6UXe7y+i8BH9fSU1zfnoaWhJ2e0tkY18bg5jhVrmmoISibTuaad8oEIQg9BCEIAEIQgAQhCABCEIAEIQgAQhCABCEIAEIQgAQhQOHccIrJLHG8Oe5178ih6tmpxGup1C+gO6soxcnZHjaSuyeQkrNaWyMa+Nwexwq1zTUEJVRPQQhCABM4sLROmdC2RpmYMpzBWoHHRW8XaRUKExzxsFlZ1cRBtDxpuIjafxnfsHfoF+fy2W1WPqLWQWh7i5rjUuytPta++C47wTW9MQo3jzSdvApnVs7L7mzqr9IOGOps3Vg0fPVnCMXvPgQ38ymcCYYZa4GSx6HCjm1qWvHaYeH0OtUcu/9SwqB2oITXcYo3fvefA7l5Rj2ry2R7Ul2bLqRM1htOCXQWoZzJGt6xtCA0uFTA/iKUO0HYKx2G8JfarTJMK5L3VaDpDQA1oPcFsmErLHLE9k4aYnNIflGgptrqOuuohZFasXBC97YJhaGC9rsnINK9jY6l19wNVncS1saenmpPtSwvu8/sI6yDjTaiRzAlm6Cky2mnSu2a+C4tnPT2NE6NJ62aRvuTnwcxp5gq3qg9GM+faGbRE8dxcDzCvy7HQS5tPFnS8OlzaaP4/DBCEJ0fBCEIAEIQgAQhCABCEIAEIQgAQhCABCEIAEISNstbYY3SSODWMBc4nZ6ncgBhjHh5tjhLzQvObEz3n/QaSfqFmWD8DT4RllLXjLoXySvrk5ZGay7RWncBuAPeFMIS4StQDG5zzkQx6mM01PcMpx+gWn4CwMyyQtiZfS976UL3ntPP/LgAE8/8vC3/J/sK/60vJGX4ExinwZO6KZjg2vtIXG6vvsOitNYuPmNWwbhOO0RiSFwc0+IOtrhqO5McZMV4rdHkyjJeAerlaM9h9W7RyN6zSOa1YGtNH9k6DeYZmD1FeIrvvqbjV8mSzT9DY1BY1YzNscd1HTPB6tn73fCPPRtIbPx8g+y9c01f2RATn9ZStD8OvK0U33KpYAwRJhS0umtBJhDvau0ZR1Qs2ClK7BvNUU6Vu1U2X7kp1L9mG7HmJ2LbrXJ9qtdXx5Rc0O/6sle0fgBGjWRTQKG+4Uway0wvilFWPFDtB1OG8GhHBOI4w0BrQGtaAGtAoAAKAAagulVUqOcrk4QUVYxyK3T4LltFmJ+8YWg6Aa9mdm/Jry/CpjFy2mwwZQjrNaQJA53ZbCC5sYoLzWjnau0Facb8W7Pa2xmd5idG6rXsplllc5lCLwfLxrCY0ua90bogRG2IR6KBoa40HgVlcV4l9Kg6cJJTbXhe3oLzpygnJdCKtuFJZzWV5dsGho4NFwScRv8UnRdx6RxXC1Jym3KTuxVu+4hbrMHAnWBp9FExOvU7MFXY3UdTfT0V9B3i0ZOojktfR5Nk20j34Xt7w5rvQrTlkWKc2Rb4DteWfqY5vMha6uu4TK9C3gzU4RK9Frwb+AQhC1jXBCEIAEIQgAQhQ2MOM8djbnZ8pFWRA3ne4/hbv8ACqlGLk7I8bSV2TKFQ8EdJN9LWwAE3PiBuFdBYSSRvB7ldbHbmTND4nte062mvcdh3FTqUp0+8iMKkZ7C6EIVRMEIQgAQhCABZfjxjR9of1cR9hGbyNEkg/FvaNXedinMfcZ+rabPCfaPHtnA9hhHY+Zw8BxCiMQcWuveLRK32MTvZNOh8oPa+Vp8+BTtGKpx+rL7C1STm+SP3LDiNiz9mj62VtJ5RoOmOPSGcTcT3DUrUhCUlJyd2XxioqyBM8LYIitURjnYHsPc5rtTmnURtTxCiSMpHRraWWsRtcHWR1/2ioDms1tLNOXqFLjpuvA06wWFkEbY4mhrGCjRzJOsk3k704XhKnKbkrMhGCjlCVqtIjYXOrQU0Xm809VAWvGJ7rmDIG3S7x1KXw2PYP4N/uCqS47j2ur0aipU5WTjfG+76jEEmdOeSakkk6STUrsdnxSdUozQuNk28sm9iNtlibQltxAJoNHhqUa1144qcnFx4FVwSJ6g3JZMivFKWB5MFWLQcmV25551VolVYwoKTO30P9ITuk3aMjULJIWOfq54n+5LG7weCtrWFSGoB3DktusE/WRRv9+Nj/1NB9V0/BpYnH0L+DyzUj6fIuhCFvG+CEIQAISdotDY2l0jgxjRVznGgAWdYz48OmrHZyY4dDn6HvH7W7tJ17FdSoyqPBXOooLJNYz48tirHZiHy3h0mljDsHvO8hv0LN7Zbi5xc9xe9xqSSXOLjzK4aXSPbHCx0kjzRrGipP0G/UtLxPxCbZaS2iktp0jXHFuZtd8XhTW85Q08bR3FlGVV3exRpsS7c2Js3UZTSKmJprO0ai5m/YKkawEwwZh58D6xvdE8Gh1aPwuabjwK3dQmH8T7NbR7aOklLpo8yUd/4uDqpeOqe0i10F0IPAfSOx9G2puQdHWsBLD8zdLe6vcrnBaGyNDmOa9pvDmkOB4ELIcOdHlqslXQf4qEX5gpK0b49f5a8AovAuNclndWKQsNc5pvaSNTmm71XrpU6mYOz/YFKcO9k3ZCqGAukWKajbQBC/3xfEe/S3vu3q2seHAFpBBFQQagjaClZ05QdpIujJS2OlC41YxCxw1FDM+rYmHbrefhFeQ1qRwjhBlnidJKaMYKnaTqaBrJNyx7C2E5bbaK0LpZXCOKMGtBXNYOZPEq6hS53zS2RXVny4W4rgXBMlvtORlOIJ6y0S6SGk3mvvONw+gK2Cy2VsTGsjaGsY0Na0aAALgo3FfF5tigDBR0js6aT3pN3wjQBs3kqXUa1X6kvI9pw5ECEIVBaCjsIYfhgue8F3uMzneA0d9FIrKbb97J/wBx/wDeVlcT1s9LBOCy/Ea01FVW79CwW/HaR1RC0Rj3nZz/AKDzUJ9re+TKe9zne8XEkcNiaVSkBzlyGo1VavmpJv2/BrQpQguyifiw1KWFjnZbXCmde4cDp8UmL00iKeRLNr1Z1Lc7btjIvUpR6I5ykvDoPH0TPKTmzOuPcqJLAgzmRVUmjiNhI81a5FU7XdK8fG7nVN6TqjL1K2JEGrRwHJV7DTaSA7WjyJU9Zz7NvAjzKhcPtvYfmHIpzTYqWMjUI4Yasbwp4XLXsUJ8uw2c7Iwz9BLP2rHrKas4E/X1Wo9HU+VYqe5LI3xo/wDeuh4TK1aUfIhwyXLqWvFfKLQhCF0p0oIQhAGP4wYzyWt1XnJjBqyJpzRvPvO3+FFFYOwdNbJeqs7am4vebmMb7zzq4aTqTrFvFibCL82sdnaaSTkeLIx+J3kNew67gfAsVkiEcDA1ovJ0uc7W9ztZWlVrxguSApTpOT5pDDFfFKKwMzM+Zw9pM4ZzvhHut3eNSp1CFnNtu7GwQhC8AFAYw4kWa3VMseRLqmioyTvOh35gVPoXqdgMXw50fWyx1dF/ioRflRg9aB8Ud5/TXuTTF7HaWzGkb6NrnRPzoydebqO8UK3NV7GLESy26rpI+rmOieKjJK/Fqf8AmB7lfGu1iWUVSpp5W5n+M2ODrYG1AjjYK5AdlAvpe8mg4DZftVq6O8V+rb9qnb7WRvsWkXxxH8W5zvIUGsqLwF0UvitYNoljmsrM9oAIfI8HNY9huDdZvNaAayrRj/hSSzWJ74XmOQvjYHAAkBzr6VGyq81GojGnaKwiVCg51Enu3YmMI4Wis7cqeVkTdWW4AncBpJ4Kl4Y6WI21FkiMh/zJasZxDe0e/JWY2m0vkcXSPc950ue4uce83rlq5urxCcsQx7nS0eGU45m7+xfcHdJtpF8rIZAb6ZJjI3AgnzBVksPSTA/72OSI7RSRviL/ACWWWfsjgnUaRXEK9N739Rmpw+hJd23obPYsPQTfdzRuJ/DlZLv0uoVnGED7WX/uyf3lQ7E5jclddrZaqMVJWsLQ0aoNuLFspKQOzh38k2LkrZjnDv5LLawSJeJPISmUSdxLPmUTGrn3niU6sT6l3Ac0wmdnu+Y806we7OPy+oXs49kzGOZFVcKCkz+IPi0K1SKs4bbSbi1p9PRW6TvfYzNSsCtiPs+BP19VG4fbmNOx/MH6KQsBzTx9P4TTDbKxO3Fp86eqcp4q/cya6wRthdmu4g+X8LQ+jCfMtDNj43/qaR+xZzg86eHr/Ku3RpPS0yt96HK72vH+8rb0EuXVL+9BPSS5dXH+9DSEIQusOrBCEIATs9mbGxrI2tYxoDWtaMloA1ABKIQgAQhZV0wY4Wizyx2azymJj4BJIWZshynuaG5eloozVTSoTmoK7GdLppamoqcS4Yz9IFlsFRJJ1kw0QRUdJX4tTO+/YCqXZ+nQ1z7EMkm7InvA1Vqy8+CyYmunTrSjVnz1M28YOuocE00Y2muZ+OV7G3WXposjvvIrTGfkY9vi11fJTVl6ScHyaLU1p2SMfF5uaB5r57alWqP6ya8CNTgWmfdbX3/lH0vZMOWeX7q0QSfJKxx8AU+Xy8An9kwnNF91NNH8kr2cipLX+MRCfAf+s/yv/T6SVM6VnUsLd9ojH9Lz6Ko4j412uS2wRPtMj43vcHtfR9QI3O0kV1bVaOlx9LJENtpb5RSfVWVK6q0JSRnrSS02qhCTT64/vkZOV61ckr1pWAdESEGgcAnTE2h0DgOScMScz2Q5jS1aBIRpSU5vel3uLVNg6xL2R2e3imGWnNkdnt+YLyUcCZYIk8jTKIp3EsqZRMYWn7x3FOcHuz+4prbvvHd3IJWwOz29/IqySvD7GbLdklIq3jA32jTtbycfqrJIq/jEOwfmHJeaR9tGdqVgQwa7tcAea5wm2sb/AJSfC/0XODXZx3tPMJxaW1BG0EeITrxUuZFZYK3YHZ3EH6+itWI02Tb4/jbIz+guHm0Ko2M0c3jzuU9gKbItlndsnjB4OcGnyJWtTfJXjLzXuZd+StCXmvc2dCELsjsQQhCABCEIAF8/9Ltqy8Kyj/Ljhj/0w/m8r6AXzTj1aeswlbHf/IkYODDkD+1K6p9lI3uBQvXlLwj8og0q1JJVqzGdohRqUak2pRqqZFijUq1JtSjVUyplr6NWVwlBuEx/0Hj1Vw6YZKQWcbZnnwjp+5VforjrhFvwwzHyDf3Kf6Zn5tkG1058BGPVPU8aSXr/AAc1rM8Qh6fyZmXLprkiXL0OWdY0bkxBoHAck5Ym0GgcByTliz5kpC7F3Oc3vC4YvbR2e8KnqLVNmNspOrI7Ob8zeaY1Tmyuzm/M3mpzWBIs8adxFM4ynUZWLMqmMcI/eHg3kurEc9vzBc4U7Y+UcyuIHUc35m81cleC9DNnuybkUFjEMxp2P5tP0U7KobDzfZHc5p86eqp03fRn6hYZEYOdnjvHkpCVRdidR7eIUpKn6veMmpsVM5rzuefJyknPyXBw0tIcO41UfbhSV/zE+N/qnjjVo3gcloS6MxdQsG7RvqARoIBHArpR2L0+XZLO7bBHXiGAHzCkV20Zc0UzsoS5oqXiCEIUiQIQhAHhK+VLfaetlkedMkj3n8zi71X05jDauqslpk/y7PM8cWxuI5L5dSOreyOp/wAPwxUl6L3PQlGpMaUoEgzqUKNSjUm1KNVTIMValGpNqUaqmVMvfREytuefds0nnJGFIdNEmfZB8E58TGPRNuh1n+JnOyADxkB/avOmaT/EWcbIHnxk/wDytCP+0fr8nM188R9F8GdkrtpSRSkZSDRoE5DoHAck4Ym8egJwxZkiyQuxdWjsd45rli9tHYPdzVHVC1TZjElLwG8cRzTYpaE81fJYEy2RpzEU0YU6iKw5lUxrhbtN+X1TaN6cYY/Bwd6JnEVfTXYRmz7zLHIovDIrC/cAfBwKki64cByTDCLaxvHwO5JSjiS9RKssMq8DqEbiOampVBRlTbjUDeAVqVllGRNYK1hhtJjvDT5U9EvEaxt4crlxh5ue07W08D/KLIfZ8CR6+qc3pxZkahYNcxCnyrBFtYZGHukcR5EKwqm9GE9bNK33Zye5zG+rSrkuw0kuahB+R0milzaeD8vbAIQhMjZx1qOtSNUZX/NKlYCv9JFtyMF2s7Y2x/rkaw+TivnZbh0xWvJwdk/5loib3APf+wLDlm6p9u3kdnwKNtO34y+EdNSjUm1KBJM3+go1KNSbUo1VMrYo1KtSTUq1VMqZpPQ2M+1O2MgHi559FH9MUlbZENllb5yyfRSvQ+KMtR2ugHg2Q+qgelqStvG6zRD+p59VovGkXr8s5ebvxCXp8IpBKUjKRqlY0i1g0UyfYlmFN2JdhWXIukOWFe2g5h7ua4YV7aDmHu5qm2ULVNmMMpKxFNq3paIpiSwIXLdEU6jKYwuuHAck7jKwpojMRwubmcXcgmETk9wv2G/N6FRsTr1fSXYM6p3iyROzG/KOSRmFQRtBHkurMaxt4eq5cUmsMTqlNiKmo3VY35RyUG657hscR4GimLK72be8ea166wmZE1gisPjsHe4cvokLA7NI3g+X8Jzh0ezB2PHmCEwwc/tcBz/lMU1ekZdZYZoXRfaaPtDNrYnjuLgf7gtB61ZX0eWjJtpHvwyN8C1/7StNyl1PDHfTryua/C5X06Xg3/PyL9YhI5W9eLSsaVzju8D6IrvHA6U2M5HxDwd9D5LwWgO301GtR3EXLy5LlM96b7VSKyR+9JNJpr2WtaP7yslWgdMtryrVAyvYs5dpre+Rw5MCz5ZVd3qM7vhUeTSwXr7sUauwk2pQJZmqxQLtqTC7BVbKmxVqVakWlKNKrZU2an0T3Wec7Z2jwjH+5VTpPlrhB+6KEf6YPqp7o+tgjsr9FXTuP9DB6Kr47WeSW2SvbkkHqwBeDdE0bKaloNN0IxRy7ajrJyf92KySlokk+xyjTE/8tHcjVEc1CMoFvzAt5pSVOSWw3GrFvcsTSlmFM2WkHRU/KC7knDMs6IpT/wDW4cwsx0pvoMyqwXUdMK9tDsx3dzC5jglP/SI+ZzG+qcR4OkddI2PIPaGVlnwpTSvFp5tq6FKlaNnZkL1iXhepX/25EfwU4Nc3kV0zFmPUZBwlPI1TktLdYZnfV8iSszs1vyjkncT0hBgQACr5DcNMlP7aJyzAsfu145b+ZKypcOk92eyqp9BrhiT2WaC52WM0UrShvvKh45XDTFL+gu5VVp/9OY0ZrGtO0BjTyqvG2c7PM/VMUdFGMLPIlUd3ca2K2+zAyJa33dU/bvC6fO46In95Y3m5SdniFNWn3apTJ4+Q+iq/QU028i81cpFowJIZHEPa3Kc45JYTSprSoN6fWTBkoZQvZp05J/3KatEOcbvE1+qUhjoL6DuotGVCLiroSlTRX7XgQvaQ9+ULjQDJ0HaKnzTWzYusBuD9Hvu9SrTMwUN5NyZxRX6PE/8AlXU6aUbJC0qS8BPAODWRWmNwFCHEVyiTnNLTpJ2q9iu0qqWeMh7TcKEHQVbA8U7VdwN/gFo6W6i0W6WCSaPaHehH5T5ITeRvlGTrV/y8pvNaK/h4GhBHA6l2TkGkjgW6BJcO541cdHDWsYR8R4A+gV1h1OJkmP2CpJ7U57XElrGMyXAAUArpG8lUqaJ0ZpI0tO/R4rX8J2YOleckmp1/yUzkwY1wo6NhGxwH0Sk6akzeoaqdKKUdvAywTDaPFKx1d2Wud8rS7kFpUeBsjsMjp7pbQ9zgOdeKVbAK0dmO91wDa8DeD3FU/QQ2+JTfRGcssMp0Qy97S3nROIcDzu0R03Oe0HwBqtCFjbtrwP0XpsLTpaTxH1Xn0IlMtdUfUo7MXJtZib+Yn0ThmK7zplb+VhPnVXJthI7IpudQj6+aUELhpaOLc7yuPhVH0Y+BTLVTfUXxRwSIrMGu6x3tHmpaNdBq4JjhSxNdM+g1+9u2Aq3YFjHVAB195IAAOnWDeFC4Ts7TIco1v1lMONopGYp3qSbIIYP3N7xX6JRll25PdTkU++zN1V8C4eYKVjY4aGgj9H1UGiXMN22Zux44NI8wEqyyg6KnvB+qeAnWMniC4eIXbYg7WHcA0/VUOJ65DVtjOxngV66zUF4A4UHMp4LKNrv1EjwNyMkDQWng2p/p+ihyEHIjeqHvO8/olY4a6M7jQ+qdZR9xx4EfuofJeadIa35wfUDmp8hVcWigNBmt8f4SzYjvHC/1KIYLrnGnwmg9UsLPvr82d9Es4EWxGWlDV54G76Ju2MHQ0O/LTzKkHuyReGgfNkeRTbrQfwOPBlR3HQvYwKpMUgaadmn5vRKFh2uHBoP1XELtlGfM4g/p/lLGA++e4AD6+ag4ZKmRtqhFbz+q76Is9Pw0PyVPJOJ7Pfoad5qT4mq9jG1teFDzoruXslDEZA6nZI4uH8pl1RreacGf+VJSSsF19djQ4nwbVMySTm3fO4V/SKnxIUoRKJI9ZCKipB+YnlVWezygNF4F2jK5BV9lnddV5O4DIHka+ansHsAbcxvdp5JqgrMKGGxfrD7r/wBI9UJSnwnxH1XibsOCWSNFBQ3EaqJjgo+yO6SVo3NDiABuCEKwtK7a+27iUkhCXZqrYZh5LryacU86hpaQWtIINQQDqQhRPRrgZ5MV5JznC81uBuCfoQvDw6C8k0HgvUKJFkngoZcWfnUBplZ1LtVVFRG47cooQrZbISj3mdrtiEKsuHATbCgpE5wucNDhp8V4hVM9Z5gXPaS/OOU692cfNSSEKJATXrV6helZ1MwBlQADtAv8U0mmd1YOU6uVStToQhUMiySs8QDAQBUi80FfFeIQiJXIViSduYGirQAdoFChCg9yDGsLyW3kniappannrYxU5J0trceIQhXLYokShYBcAANgFAmrxU3oQvYlMhOYZPZu4XKawM4lt5J43oQr6W55S7xJIQhNj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7" name="Picture 2" descr="S:\Projects\2012 Projects\512-0015-0TE Downtown Multimodal Access Study\Pictures\BLA\Photos by Chris StL Mar 2012\00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6" r="9263" b="11259"/>
          <a:stretch/>
        </p:blipFill>
        <p:spPr bwMode="auto">
          <a:xfrm>
            <a:off x="5135499" y="1935480"/>
            <a:ext cx="3784982" cy="2697480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97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ARE THE ALTERNATIVES?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14350">
              <a:buFont typeface="+mj-lt"/>
              <a:buAutoNum type="arabicPeriod"/>
            </a:pPr>
            <a:r>
              <a:rPr lang="en-US" dirty="0"/>
              <a:t>No system change</a:t>
            </a:r>
          </a:p>
          <a:p>
            <a:pPr marL="571500" indent="-514350">
              <a:buFont typeface="+mj-lt"/>
              <a:buAutoNum type="arabicPeriod"/>
            </a:pPr>
            <a:r>
              <a:rPr lang="en-US" dirty="0"/>
              <a:t>Build MetroLink station in Cortex between Boyle Ave and Sarah St</a:t>
            </a:r>
          </a:p>
          <a:p>
            <a:pPr marL="571500" indent="-514350">
              <a:buFont typeface="+mj-lt"/>
              <a:buAutoNum type="arabicPeriod"/>
            </a:pPr>
            <a:r>
              <a:rPr lang="en-US" dirty="0"/>
              <a:t>Build MetroLink station AND relocate Central West End Transit Center to Cortex</a:t>
            </a:r>
          </a:p>
          <a:p>
            <a:pPr marL="571500" indent="-514350">
              <a:buFont typeface="+mj-lt"/>
              <a:buAutoNum type="arabicPeriod"/>
            </a:pPr>
            <a:r>
              <a:rPr lang="en-US" dirty="0"/>
              <a:t>Upgrade Central West End MetroLink Station</a:t>
            </a:r>
          </a:p>
          <a:p>
            <a:pPr marL="571500" indent="-514350">
              <a:buFont typeface="+mj-lt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8397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Lead is Citizens for Modern Transit </a:t>
            </a:r>
            <a:endParaRPr lang="en-US" i="1" dirty="0" smtClean="0"/>
          </a:p>
          <a:p>
            <a:r>
              <a:rPr lang="en-US" dirty="0" smtClean="0"/>
              <a:t>Metro served as Project Manager</a:t>
            </a:r>
            <a:endParaRPr lang="en-US" i="1" dirty="0" smtClean="0"/>
          </a:p>
          <a:p>
            <a:pPr lvl="1"/>
            <a:r>
              <a:rPr lang="en-US" dirty="0" smtClean="0"/>
              <a:t>Bernardin, Lochmueller &amp; Assoc. – </a:t>
            </a:r>
            <a:r>
              <a:rPr lang="en-US" i="1" dirty="0" smtClean="0"/>
              <a:t>Consultant</a:t>
            </a:r>
          </a:p>
          <a:p>
            <a:pPr lvl="1"/>
            <a:r>
              <a:rPr lang="en-US" dirty="0" smtClean="0"/>
              <a:t>Parsons Brinckerhoff – </a:t>
            </a:r>
            <a:r>
              <a:rPr lang="en-US" i="1" dirty="0" smtClean="0"/>
              <a:t>Sub-consultant</a:t>
            </a:r>
          </a:p>
          <a:p>
            <a:pPr lvl="1"/>
            <a:r>
              <a:rPr lang="en-US" dirty="0" smtClean="0"/>
              <a:t>David Mason &amp; Associates – </a:t>
            </a:r>
            <a:r>
              <a:rPr lang="en-US" i="1" dirty="0" smtClean="0"/>
              <a:t>Sub-consultant</a:t>
            </a:r>
          </a:p>
          <a:p>
            <a:pPr lvl="1"/>
            <a:r>
              <a:rPr lang="en-US" dirty="0" smtClean="0"/>
              <a:t>H3 Studio – </a:t>
            </a:r>
            <a:r>
              <a:rPr lang="en-US" i="1" dirty="0" smtClean="0"/>
              <a:t>Sub-consultant</a:t>
            </a:r>
          </a:p>
          <a:p>
            <a:pPr lvl="1"/>
            <a:r>
              <a:rPr lang="en-US" dirty="0" smtClean="0"/>
              <a:t>Innis Consulting </a:t>
            </a:r>
            <a:r>
              <a:rPr lang="en-US" dirty="0"/>
              <a:t>– </a:t>
            </a:r>
            <a:r>
              <a:rPr lang="en-US" i="1" dirty="0" smtClean="0"/>
              <a:t>Sub-consultant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679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Stakeholder engagement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852" y="1600211"/>
            <a:ext cx="8268788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Stakeholder Interviews</a:t>
            </a:r>
          </a:p>
          <a:p>
            <a:pPr lvl="1"/>
            <a:r>
              <a:rPr lang="en-US" dirty="0" smtClean="0"/>
              <a:t>Met individually with 10 groups representing stakeholders, residents, and community groups</a:t>
            </a:r>
          </a:p>
          <a:p>
            <a:r>
              <a:rPr lang="en-US" dirty="0" smtClean="0"/>
              <a:t>Advisory Committee</a:t>
            </a:r>
          </a:p>
          <a:p>
            <a:pPr lvl="1"/>
            <a:r>
              <a:rPr lang="en-US" dirty="0" smtClean="0"/>
              <a:t>Met 3 times with stakeholder advisors to receive guidance and direction</a:t>
            </a:r>
            <a:endParaRPr lang="en-US" dirty="0"/>
          </a:p>
          <a:p>
            <a:r>
              <a:rPr lang="en-US" dirty="0" smtClean="0"/>
              <a:t>Technical Committee</a:t>
            </a:r>
          </a:p>
          <a:p>
            <a:pPr lvl="1"/>
            <a:r>
              <a:rPr lang="en-US" dirty="0" smtClean="0"/>
              <a:t>Met 5 times with technical advisors to review assumptions, data, and analyses</a:t>
            </a:r>
          </a:p>
        </p:txBody>
      </p:sp>
    </p:spTree>
    <p:extLst>
      <p:ext uri="{BB962C8B-B14F-4D97-AF65-F5344CB8AC3E}">
        <p14:creationId xmlns:p14="http://schemas.microsoft.com/office/powerpoint/2010/main" val="18889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12237</TotalTime>
  <Words>635</Words>
  <Application>Microsoft Office PowerPoint</Application>
  <PresentationFormat>On-screen Show (4:3)</PresentationFormat>
  <Paragraphs>149</Paragraphs>
  <Slides>26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1_Office Theme</vt:lpstr>
      <vt:lpstr>Central CORRIDOR TRANSIT ACCESS STUDY</vt:lpstr>
      <vt:lpstr>PROJECT INTRODUCTION</vt:lpstr>
      <vt:lpstr>study area</vt:lpstr>
      <vt:lpstr>Why this study?</vt:lpstr>
      <vt:lpstr>Study Goals</vt:lpstr>
      <vt:lpstr>STUDY PROCESS</vt:lpstr>
      <vt:lpstr>What ARE THE ALTERNATIVES?</vt:lpstr>
      <vt:lpstr>Project team</vt:lpstr>
      <vt:lpstr>Stakeholder engagement</vt:lpstr>
      <vt:lpstr>background</vt:lpstr>
      <vt:lpstr>Central corridor Today</vt:lpstr>
      <vt:lpstr>Central corridor Today</vt:lpstr>
      <vt:lpstr>Central corridor today</vt:lpstr>
      <vt:lpstr>Cortex Metrolink station</vt:lpstr>
      <vt:lpstr>CORTEX METROLINK station</vt:lpstr>
      <vt:lpstr>CORTEX METROLINK station</vt:lpstr>
      <vt:lpstr>CORTEX METROLINK station</vt:lpstr>
      <vt:lpstr>cortex metrolink station</vt:lpstr>
      <vt:lpstr>cortex metrolink station</vt:lpstr>
      <vt:lpstr>Evaluation and Conclusion</vt:lpstr>
      <vt:lpstr>Project Objective</vt:lpstr>
      <vt:lpstr>Evaluation Considerations</vt:lpstr>
      <vt:lpstr>Conclusion</vt:lpstr>
      <vt:lpstr>conclusion</vt:lpstr>
      <vt:lpstr>conclusion </vt:lpstr>
      <vt:lpstr>Next steps</vt:lpstr>
    </vt:vector>
  </TitlesOfParts>
  <Company>BLA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Howery, Mike</dc:creator>
  <cp:lastModifiedBy>Beard, Chris</cp:lastModifiedBy>
  <cp:revision>678</cp:revision>
  <cp:lastPrinted>2014-02-04T21:50:20Z</cp:lastPrinted>
  <dcterms:created xsi:type="dcterms:W3CDTF">2013-06-10T14:24:43Z</dcterms:created>
  <dcterms:modified xsi:type="dcterms:W3CDTF">2014-03-26T14:59:18Z</dcterms:modified>
</cp:coreProperties>
</file>